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7" r:id="rId2"/>
    <p:sldId id="259" r:id="rId3"/>
    <p:sldId id="329" r:id="rId4"/>
    <p:sldId id="330" r:id="rId5"/>
    <p:sldId id="303" r:id="rId6"/>
    <p:sldId id="343" r:id="rId7"/>
    <p:sldId id="266" r:id="rId8"/>
    <p:sldId id="268" r:id="rId9"/>
    <p:sldId id="306" r:id="rId10"/>
    <p:sldId id="333" r:id="rId11"/>
    <p:sldId id="334" r:id="rId12"/>
    <p:sldId id="335" r:id="rId13"/>
    <p:sldId id="336" r:id="rId14"/>
    <p:sldId id="337" r:id="rId15"/>
    <p:sldId id="338" r:id="rId16"/>
    <p:sldId id="339" r:id="rId17"/>
    <p:sldId id="272" r:id="rId18"/>
    <p:sldId id="340" r:id="rId19"/>
    <p:sldId id="350" r:id="rId20"/>
    <p:sldId id="351" r:id="rId21"/>
    <p:sldId id="341" r:id="rId22"/>
    <p:sldId id="352" r:id="rId23"/>
    <p:sldId id="305" r:id="rId24"/>
    <p:sldId id="313" r:id="rId25"/>
    <p:sldId id="314" r:id="rId26"/>
    <p:sldId id="315" r:id="rId27"/>
    <p:sldId id="353" r:id="rId28"/>
    <p:sldId id="318" r:id="rId29"/>
    <p:sldId id="354" r:id="rId30"/>
    <p:sldId id="355" r:id="rId31"/>
    <p:sldId id="356" r:id="rId32"/>
    <p:sldId id="357" r:id="rId33"/>
    <p:sldId id="322" r:id="rId34"/>
    <p:sldId id="324" r:id="rId35"/>
    <p:sldId id="325" r:id="rId36"/>
    <p:sldId id="358" r:id="rId37"/>
    <p:sldId id="326" r:id="rId38"/>
    <p:sldId id="331" r:id="rId39"/>
    <p:sldId id="360" r:id="rId40"/>
    <p:sldId id="348" r:id="rId41"/>
    <p:sldId id="359" r:id="rId42"/>
    <p:sldId id="323" r:id="rId43"/>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004F"/>
    <a:srgbClr val="AC0056"/>
    <a:srgbClr val="CC0066"/>
    <a:srgbClr val="33CC33"/>
  </p:clrMru>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Orta Stil 3 - Vurgu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9" autoAdjust="0"/>
    <p:restoredTop sz="94737" autoAdjust="0"/>
  </p:normalViewPr>
  <p:slideViewPr>
    <p:cSldViewPr>
      <p:cViewPr varScale="1">
        <p:scale>
          <a:sx n="74" d="100"/>
          <a:sy n="74" d="100"/>
        </p:scale>
        <p:origin x="-1266" y="-102"/>
      </p:cViewPr>
      <p:guideLst>
        <p:guide orient="horz" pos="2160"/>
        <p:guide pos="2880"/>
      </p:guideLst>
    </p:cSldViewPr>
  </p:slideViewPr>
  <p:outlineViewPr>
    <p:cViewPr>
      <p:scale>
        <a:sx n="33" d="100"/>
        <a:sy n="33" d="100"/>
      </p:scale>
      <p:origin x="0" y="14772"/>
    </p:cViewPr>
  </p:outlineViewPr>
  <p:notesTextViewPr>
    <p:cViewPr>
      <p:scale>
        <a:sx n="100" d="100"/>
        <a:sy n="100" d="100"/>
      </p:scale>
      <p:origin x="0" y="0"/>
    </p:cViewPr>
  </p:notesTextViewPr>
  <p:sorterViewPr>
    <p:cViewPr>
      <p:scale>
        <a:sx n="66" d="100"/>
        <a:sy n="66" d="100"/>
      </p:scale>
      <p:origin x="0" y="204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0" hangingPunct="0">
              <a:defRPr sz="1300"/>
            </a:lvl1pPr>
          </a:lstStyle>
          <a:p>
            <a:endParaRPr lang="en-US"/>
          </a:p>
        </p:txBody>
      </p:sp>
      <p:sp>
        <p:nvSpPr>
          <p:cNvPr id="10243"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0" hangingPunct="0">
              <a:defRPr sz="1300"/>
            </a:lvl1pPr>
          </a:lstStyle>
          <a:p>
            <a:fld id="{EB7489D0-F18C-4090-8F4D-314F08D77377}" type="datetimeFigureOut">
              <a:rPr lang="en-US"/>
              <a:pPr/>
              <a:t>5/31/2011</a:t>
            </a:fld>
            <a:endParaRPr lang="en-US"/>
          </a:p>
        </p:txBody>
      </p:sp>
      <p:sp>
        <p:nvSpPr>
          <p:cNvPr id="1024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6"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0" hangingPunct="0">
              <a:defRPr sz="1300"/>
            </a:lvl1pPr>
          </a:lstStyle>
          <a:p>
            <a:endParaRPr lang="en-US"/>
          </a:p>
        </p:txBody>
      </p:sp>
      <p:sp>
        <p:nvSpPr>
          <p:cNvPr id="10247"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0" hangingPunct="0">
              <a:defRPr sz="1300"/>
            </a:lvl1pPr>
          </a:lstStyle>
          <a:p>
            <a:fld id="{E2AADF0C-C797-4DA3-89D5-30B08538DBC2}"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E2AADF0C-C797-4DA3-89D5-30B08538DBC2}"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1181100" y="487363"/>
            <a:ext cx="4781550" cy="3586162"/>
          </a:xfrm>
          <a:ln w="12700" cap="flat">
            <a:solidFill>
              <a:schemeClr val="tx1"/>
            </a:solidFill>
          </a:ln>
        </p:spPr>
      </p:sp>
      <p:sp>
        <p:nvSpPr>
          <p:cNvPr id="55299" name="Rectangle 3"/>
          <p:cNvSpPr>
            <a:spLocks noGrp="1" noChangeArrowheads="1"/>
          </p:cNvSpPr>
          <p:nvPr>
            <p:ph type="body" idx="1"/>
          </p:nvPr>
        </p:nvSpPr>
        <p:spPr>
          <a:xfrm>
            <a:off x="406400" y="4240213"/>
            <a:ext cx="6581775" cy="5119687"/>
          </a:xfrm>
          <a:noFill/>
          <a:ln/>
        </p:spPr>
        <p:txBody>
          <a:bodyPr lIns="96322" tIns="48161" rIns="96322" bIns="48161"/>
          <a:lstStyle/>
          <a:p>
            <a:pPr eaLnBrk="1" hangingPunct="1"/>
            <a:r>
              <a:rPr lang="en-US" smtClean="0">
                <a:solidFill>
                  <a:srgbClr val="000000"/>
                </a:solidFill>
                <a:latin typeface="Eurostile" charset="0"/>
                <a:cs typeface="Times New Roman" pitchFamily="18" charset="0"/>
              </a:rPr>
              <a:t>Still, these lasers are primarily hair removal lasers and should be purchased on the basis of their hair removal capabilities.</a:t>
            </a:r>
          </a:p>
          <a:p>
            <a:pPr eaLnBrk="1" hangingPunct="1"/>
            <a:endParaRPr lang="en-US" smtClean="0">
              <a:solidFill>
                <a:srgbClr val="000000"/>
              </a:solidFill>
              <a:latin typeface="Eurostile" charset="0"/>
              <a:cs typeface="Times New Roman" pitchFamily="18" charset="0"/>
            </a:endParaRPr>
          </a:p>
          <a:p>
            <a:pPr eaLnBrk="1" hangingPunct="1"/>
            <a:r>
              <a:rPr lang="en-US" smtClean="0">
                <a:solidFill>
                  <a:srgbClr val="000000"/>
                </a:solidFill>
                <a:latin typeface="Eurostile" charset="0"/>
                <a:cs typeface="Times New Roman" pitchFamily="18" charset="0"/>
              </a:rPr>
              <a:t>So how does laser hair removal work?  Current research suggests the two critical areas of the hair follicle that need to be destroyed to demonstrate permanent hair reduction are the the bulge area (located 1-1.5 mm deep in the skin) and the bulb/vascular supply area of the hair follicle (located 3-5 mm deep within the skin).</a:t>
            </a:r>
            <a:r>
              <a:rPr lang="en-US" smtClean="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53" tIns="48326" rIns="96653" bIns="48326" anchor="b"/>
          <a:lstStyle/>
          <a:p>
            <a:pPr algn="r" defTabSz="966788" eaLnBrk="0" hangingPunct="0"/>
            <a:fld id="{E6838AB9-AE0B-4C46-BA2E-17BD5273766E}" type="slidenum">
              <a:rPr lang="en-US" sz="1300">
                <a:latin typeface="Times" charset="0"/>
                <a:ea typeface="ヒラギノ角ゴ Pro W3" pitchFamily="16" charset="-128"/>
              </a:rPr>
              <a:pPr algn="r" defTabSz="966788" eaLnBrk="0" hangingPunct="0"/>
              <a:t>26</a:t>
            </a:fld>
            <a:endParaRPr lang="en-US" sz="1300">
              <a:latin typeface="Times" charset="0"/>
              <a:ea typeface="ヒラギノ角ゴ Pro W3" pitchFamily="16" charset="-128"/>
            </a:endParaRPr>
          </a:p>
        </p:txBody>
      </p:sp>
      <p:sp>
        <p:nvSpPr>
          <p:cNvPr id="121859" name="Rectangle 2"/>
          <p:cNvSpPr>
            <a:spLocks noGrp="1" noRot="1" noChangeAspect="1" noChangeArrowheads="1" noTextEdit="1"/>
          </p:cNvSpPr>
          <p:nvPr>
            <p:ph type="sldImg"/>
          </p:nvPr>
        </p:nvSpPr>
        <p:spPr>
          <a:xfrm>
            <a:off x="1258888" y="720725"/>
            <a:ext cx="4800600" cy="3600450"/>
          </a:xfrm>
          <a:ln/>
        </p:spPr>
      </p:sp>
      <p:sp>
        <p:nvSpPr>
          <p:cNvPr id="121860" name="Rectangle 3"/>
          <p:cNvSpPr>
            <a:spLocks noGrp="1" noChangeArrowheads="1"/>
          </p:cNvSpPr>
          <p:nvPr>
            <p:ph type="body" idx="1"/>
          </p:nvPr>
        </p:nvSpPr>
        <p:spPr>
          <a:xfrm>
            <a:off x="974725" y="4560888"/>
            <a:ext cx="5365750" cy="4319587"/>
          </a:xfrm>
        </p:spPr>
        <p:txBody>
          <a:bodyPr lIns="96653" tIns="48326" rIns="96653" bIns="48326"/>
          <a:lstStyle/>
          <a:p>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53" tIns="48326" rIns="96653" bIns="48326" anchor="b"/>
          <a:lstStyle/>
          <a:p>
            <a:pPr algn="r" defTabSz="966788" eaLnBrk="0" hangingPunct="0"/>
            <a:fld id="{A5927CB2-6375-43CD-9522-E2FD1556416D}" type="slidenum">
              <a:rPr lang="en-US" sz="1300">
                <a:latin typeface="Times" charset="0"/>
                <a:ea typeface="ヒラギノ角ゴ Pro W3" pitchFamily="16" charset="-128"/>
              </a:rPr>
              <a:pPr algn="r" defTabSz="966788" eaLnBrk="0" hangingPunct="0"/>
              <a:t>27</a:t>
            </a:fld>
            <a:endParaRPr lang="en-US" sz="1300">
              <a:latin typeface="Times" charset="0"/>
              <a:ea typeface="ヒラギノ角ゴ Pro W3" pitchFamily="16" charset="-128"/>
            </a:endParaRPr>
          </a:p>
        </p:txBody>
      </p:sp>
      <p:sp>
        <p:nvSpPr>
          <p:cNvPr id="66563" name="Rectangle 2"/>
          <p:cNvSpPr>
            <a:spLocks noGrp="1" noRot="1" noChangeAspect="1" noChangeArrowheads="1" noTextEdit="1"/>
          </p:cNvSpPr>
          <p:nvPr>
            <p:ph type="sldImg"/>
          </p:nvPr>
        </p:nvSpPr>
        <p:spPr>
          <a:xfrm>
            <a:off x="1258888" y="720725"/>
            <a:ext cx="4800600" cy="3600450"/>
          </a:xfrm>
          <a:ln/>
        </p:spPr>
      </p:sp>
      <p:sp>
        <p:nvSpPr>
          <p:cNvPr id="66564" name="Rectangle 3"/>
          <p:cNvSpPr>
            <a:spLocks noGrp="1" noChangeArrowheads="1"/>
          </p:cNvSpPr>
          <p:nvPr>
            <p:ph type="body" idx="1"/>
          </p:nvPr>
        </p:nvSpPr>
        <p:spPr>
          <a:xfrm>
            <a:off x="974725" y="4560888"/>
            <a:ext cx="5365750" cy="4319587"/>
          </a:xfrm>
          <a:noFill/>
          <a:ln/>
        </p:spPr>
        <p:txBody>
          <a:bodyPr lIns="96653" tIns="48326" rIns="96653" bIns="48326"/>
          <a:lstStyle/>
          <a:p>
            <a:pPr eaLnBrk="1" hangingPunct="1"/>
            <a:r>
              <a:rPr lang="en-US" smtClean="0"/>
              <a:t>Tanned skin and high fluences  DO NOT MIX……..may scab/blister/hypopigment.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itle 1"/>
          <p:cNvSpPr txBox="1">
            <a:spLocks/>
          </p:cNvSpPr>
          <p:nvPr userDrawn="1"/>
        </p:nvSpPr>
        <p:spPr>
          <a:xfrm>
            <a:off x="457200" y="838200"/>
            <a:ext cx="8229600" cy="1143000"/>
          </a:xfrm>
          <a:prstGeom prst="rect">
            <a:avLst/>
          </a:prstGeom>
        </p:spPr>
        <p:txBody>
          <a:bodyPr/>
          <a:lstStyle>
            <a:lvl1pPr algn="l">
              <a:defRPr sz="4000">
                <a:solidFill>
                  <a:srgbClr val="9E004F"/>
                </a:solidFill>
                <a:latin typeface="Arial Narrow" pitchFamily="34" charset="0"/>
              </a:defRPr>
            </a:lvl1pPr>
          </a:lstStyle>
          <a:p>
            <a:pPr>
              <a:defRPr/>
            </a:pPr>
            <a:r>
              <a:rPr lang="en-US" kern="0" dirty="0" smtClean="0">
                <a:ea typeface="+mj-ea"/>
                <a:cs typeface="+mj-cs"/>
              </a:rPr>
              <a:t>Click to edit Master title style</a:t>
            </a:r>
          </a:p>
        </p:txBody>
      </p:sp>
      <p:sp>
        <p:nvSpPr>
          <p:cNvPr id="5" name="Content Placeholder 2"/>
          <p:cNvSpPr txBox="1">
            <a:spLocks/>
          </p:cNvSpPr>
          <p:nvPr userDrawn="1"/>
        </p:nvSpPr>
        <p:spPr>
          <a:xfrm>
            <a:off x="457200" y="1752600"/>
            <a:ext cx="8229600" cy="4525963"/>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marL="342900" indent="-342900">
              <a:spcBef>
                <a:spcPct val="20000"/>
              </a:spcBef>
              <a:buClr>
                <a:srgbClr val="00B050"/>
              </a:buClr>
              <a:buFontTx/>
              <a:buChar char="•"/>
              <a:defRPr/>
            </a:pPr>
            <a:r>
              <a:rPr lang="en-US" sz="3200" kern="0" dirty="0" smtClean="0">
                <a:latin typeface="+mn-lt"/>
              </a:rPr>
              <a:t>Click to edit Master text styles</a:t>
            </a:r>
          </a:p>
          <a:p>
            <a:pPr marL="742950" lvl="1" indent="-285750">
              <a:spcBef>
                <a:spcPct val="20000"/>
              </a:spcBef>
              <a:buClr>
                <a:srgbClr val="00B050"/>
              </a:buClr>
              <a:buFontTx/>
              <a:buChar char="–"/>
              <a:defRPr/>
            </a:pPr>
            <a:r>
              <a:rPr lang="en-US" sz="2800" kern="0" dirty="0" smtClean="0">
                <a:latin typeface="+mn-lt"/>
              </a:rPr>
              <a:t>Second level</a:t>
            </a:r>
          </a:p>
          <a:p>
            <a:pPr marL="1143000" lvl="2" indent="-228600">
              <a:spcBef>
                <a:spcPct val="20000"/>
              </a:spcBef>
              <a:buClr>
                <a:srgbClr val="00B050"/>
              </a:buClr>
              <a:buFontTx/>
              <a:buChar char="•"/>
              <a:defRPr/>
            </a:pPr>
            <a:r>
              <a:rPr lang="en-US" sz="2400" kern="0" dirty="0" smtClean="0">
                <a:latin typeface="+mn-lt"/>
              </a:rPr>
              <a:t>Third level</a:t>
            </a:r>
          </a:p>
          <a:p>
            <a:pPr marL="1600200" lvl="3" indent="-228600">
              <a:spcBef>
                <a:spcPct val="20000"/>
              </a:spcBef>
              <a:buClr>
                <a:srgbClr val="00B050"/>
              </a:buClr>
              <a:buFontTx/>
              <a:buChar char="–"/>
              <a:defRPr/>
            </a:pPr>
            <a:r>
              <a:rPr lang="en-US" sz="2000" kern="0" dirty="0" smtClean="0">
                <a:latin typeface="+mn-lt"/>
              </a:rPr>
              <a:t>Fourth level</a:t>
            </a:r>
          </a:p>
          <a:p>
            <a:pPr marL="2057400" lvl="4" indent="-228600">
              <a:spcBef>
                <a:spcPct val="20000"/>
              </a:spcBef>
              <a:buClr>
                <a:srgbClr val="00B050"/>
              </a:buClr>
              <a:buFontTx/>
              <a:buChar char="»"/>
              <a:defRPr/>
            </a:pPr>
            <a:r>
              <a:rPr lang="en-US" sz="2000" kern="0" dirty="0" smtClean="0">
                <a:latin typeface="+mn-lt"/>
              </a:rPr>
              <a:t>Fifth level</a:t>
            </a:r>
          </a:p>
        </p:txBody>
      </p:sp>
      <p:pic>
        <p:nvPicPr>
          <p:cNvPr id="6" name="Picture 10" descr="Slide_6"/>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1447800"/>
            <a:ext cx="7772400" cy="1470025"/>
          </a:xfrm>
          <a:prstGeom prst="rect">
            <a:avLst/>
          </a:prstGeom>
        </p:spPr>
        <p:txBody>
          <a:bodyPr/>
          <a:lstStyle>
            <a:lvl1pPr>
              <a:defRPr sz="4000" baseline="0">
                <a:solidFill>
                  <a:srgbClr val="9E004F"/>
                </a:solidFill>
                <a:latin typeface="Arial Narrow"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441575"/>
            <a:ext cx="6400800" cy="1752600"/>
          </a:xfrm>
          <a:prstGeom prst="rect">
            <a:avLst/>
          </a:prstGeom>
        </p:spPr>
        <p:txBody>
          <a:bodyPr/>
          <a:lstStyle>
            <a:lvl1pPr marL="0" indent="0" algn="ctr">
              <a:buNone/>
              <a:defRPr sz="2400" baseline="0">
                <a:solidFill>
                  <a:schemeClr val="bg2"/>
                </a:solidFill>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2 İçerik Yer Tutucusu"/>
          <p:cNvSpPr>
            <a:spLocks noGrp="1"/>
          </p:cNvSpPr>
          <p:nvPr>
            <p:ph idx="1"/>
          </p:nvPr>
        </p:nvSpPr>
        <p:spPr>
          <a:xfrm>
            <a:off x="457200" y="1600200"/>
            <a:ext cx="8229600" cy="4525963"/>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bl" preserve="1">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457200" y="1600200"/>
            <a:ext cx="8229600" cy="4525963"/>
          </a:xfrm>
          <a:prstGeom prst="rect">
            <a:avLst/>
          </a:prstGeom>
        </p:spPr>
        <p:txBody>
          <a:bodyPr/>
          <a:lstStyle/>
          <a:p>
            <a:endParaRPr lang="tr-T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AndTx" preserve="1">
  <p:cSld name="Başlık, İçerik ve Metin">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648200" y="1600200"/>
            <a:ext cx="4038600" cy="4525963"/>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tr-T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cstate="print">
            <a:lum/>
          </a:blip>
          <a:srcRect/>
          <a:stretch>
            <a:fillRect/>
          </a:stretch>
        </a:blipFill>
        <a:effectLst/>
      </p:bgPr>
    </p:bg>
    <p:spTree>
      <p:nvGrpSpPr>
        <p:cNvPr id="1" name=""/>
        <p:cNvGrpSpPr/>
        <p:nvPr/>
      </p:nvGrpSpPr>
      <p:grpSpPr>
        <a:xfrm>
          <a:off x="0" y="0"/>
          <a:ext cx="0" cy="0"/>
          <a:chOff x="0" y="0"/>
          <a:chExt cx="0" cy="0"/>
        </a:xfrm>
      </p:grpSpPr>
      <p:pic>
        <p:nvPicPr>
          <p:cNvPr id="1026" name="Picture 7" descr="Slide_3c"/>
          <p:cNvPicPr>
            <a:picLocks noChangeAspect="1" noChangeArrowheads="1"/>
          </p:cNvPicPr>
          <p:nvPr userDrawn="1"/>
        </p:nvPicPr>
        <p:blipFill>
          <a:blip r:embed="rId11"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8" r:id="rId1"/>
    <p:sldLayoutId id="2147483652" r:id="rId2"/>
    <p:sldLayoutId id="2147483653" r:id="rId3"/>
    <p:sldLayoutId id="2147483654" r:id="rId4"/>
    <p:sldLayoutId id="2147483655" r:id="rId5"/>
    <p:sldLayoutId id="2147483656" r:id="rId6"/>
    <p:sldLayoutId id="2147483657" r:id="rId7"/>
    <p:sldLayoutId id="2147483659" r:id="rId8"/>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4.xml"/><Relationship Id="rId4" Type="http://schemas.openxmlformats.org/officeDocument/2006/relationships/image" Target="../media/image10.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13" descr="Slide_1"/>
          <p:cNvPicPr>
            <a:picLocks noChangeAspect="1" noChangeArrowheads="1"/>
          </p:cNvPicPr>
          <p:nvPr/>
        </p:nvPicPr>
        <p:blipFill>
          <a:blip r:embed="rId3" cstate="print"/>
          <a:stretch>
            <a:fillRect/>
          </a:stretch>
        </p:blipFill>
        <p:spPr bwMode="auto">
          <a:xfrm>
            <a:off x="6333" y="0"/>
            <a:ext cx="9137667"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solidFill>
                  <a:srgbClr val="AC0056"/>
                </a:solidFill>
                <a:latin typeface="Arial Narrow" pitchFamily="34" charset="0"/>
              </a:rPr>
              <a:t/>
            </a:r>
            <a:br>
              <a:rPr lang="en-US" dirty="0" smtClean="0">
                <a:solidFill>
                  <a:srgbClr val="AC0056"/>
                </a:solidFill>
                <a:latin typeface="Arial Narrow" pitchFamily="34" charset="0"/>
              </a:rPr>
            </a:br>
            <a:r>
              <a:rPr lang="tr-TR" dirty="0" smtClean="0">
                <a:solidFill>
                  <a:srgbClr val="AC0056"/>
                </a:solidFill>
                <a:latin typeface="Arial Narrow" pitchFamily="34" charset="0"/>
              </a:rPr>
              <a:t>Tedavi Boyunca</a:t>
            </a:r>
            <a:endParaRPr lang="en-US" dirty="0" smtClean="0">
              <a:solidFill>
                <a:srgbClr val="AC0056"/>
              </a:solidFill>
              <a:latin typeface="Arial Narrow" pitchFamily="34" charset="0"/>
            </a:endParaRPr>
          </a:p>
        </p:txBody>
      </p:sp>
      <p:sp>
        <p:nvSpPr>
          <p:cNvPr id="13315" name="Rectangle 3"/>
          <p:cNvSpPr>
            <a:spLocks noGrp="1" noChangeArrowheads="1"/>
          </p:cNvSpPr>
          <p:nvPr>
            <p:ph type="body" idx="1"/>
          </p:nvPr>
        </p:nvSpPr>
        <p:spPr bwMode="auto">
          <a:xfrm>
            <a:off x="152400" y="1600200"/>
            <a:ext cx="8534400" cy="4525963"/>
          </a:xfrm>
          <a:noFill/>
          <a:ln>
            <a:miter lim="800000"/>
            <a:headEnd/>
            <a:tailEnd/>
          </a:ln>
        </p:spPr>
        <p:txBody>
          <a:bodyPr vert="horz" wrap="square" lIns="91440" tIns="45720" rIns="91440" bIns="45720" numCol="1" anchor="t" anchorCtr="0" compatLnSpc="1">
            <a:prstTxWarp prst="textNoShape">
              <a:avLst/>
            </a:prstTxWarp>
          </a:bodyPr>
          <a:lstStyle/>
          <a:p>
            <a:pPr lvl="1">
              <a:buFontTx/>
              <a:buNone/>
            </a:pPr>
            <a:endParaRPr lang="tr-TR" sz="3200" dirty="0" smtClean="0">
              <a:solidFill>
                <a:schemeClr val="bg2"/>
              </a:solidFill>
              <a:latin typeface="Arial Narrow" pitchFamily="34" charset="0"/>
            </a:endParaRPr>
          </a:p>
          <a:p>
            <a:pPr lvl="1">
              <a:buFontTx/>
              <a:buNone/>
            </a:pPr>
            <a:r>
              <a:rPr lang="tr-TR" sz="3600" dirty="0" smtClean="0">
                <a:solidFill>
                  <a:schemeClr val="bg2"/>
                </a:solidFill>
                <a:latin typeface="Arial Narrow" pitchFamily="34" charset="0"/>
              </a:rPr>
              <a:t>Tedaviden 6 hafta önce ve 6 hafta sonra;</a:t>
            </a:r>
          </a:p>
          <a:p>
            <a:pPr lvl="1"/>
            <a:r>
              <a:rPr lang="tr-TR" sz="3600" dirty="0" smtClean="0">
                <a:solidFill>
                  <a:schemeClr val="bg2"/>
                </a:solidFill>
                <a:latin typeface="Arial Narrow" pitchFamily="34" charset="0"/>
              </a:rPr>
              <a:t>Tüyleri kökünden kopartacak ağda ve cımbız gibi uygulanmalar yapılmamalı.</a:t>
            </a:r>
            <a:r>
              <a:rPr lang="en-US" sz="3600" dirty="0" smtClean="0">
                <a:solidFill>
                  <a:schemeClr val="bg2"/>
                </a:solidFill>
                <a:latin typeface="Arial Narrow" pitchFamily="34" charset="0"/>
              </a:rPr>
              <a:t>	</a:t>
            </a:r>
          </a:p>
          <a:p>
            <a:pPr lvl="1">
              <a:buFontTx/>
              <a:buNone/>
            </a:pPr>
            <a:endParaRPr lang="tr-TR" sz="3600" i="1" dirty="0" smtClean="0">
              <a:solidFill>
                <a:schemeClr val="bg2"/>
              </a:solidFill>
              <a:latin typeface="Arial Narrow" pitchFamily="34" charset="0"/>
            </a:endParaRPr>
          </a:p>
          <a:p>
            <a:pPr lvl="1">
              <a:buFontTx/>
              <a:buNone/>
            </a:pPr>
            <a:r>
              <a:rPr lang="tr-TR" sz="3600" i="1" dirty="0" smtClean="0">
                <a:solidFill>
                  <a:schemeClr val="bg2"/>
                </a:solidFill>
                <a:latin typeface="Arial Narrow" pitchFamily="34" charset="0"/>
              </a:rPr>
              <a:t>Hastalar tedavi bölgesini sadece traş etmeliler.</a:t>
            </a:r>
            <a:endParaRPr lang="en-US" sz="3600" i="1" dirty="0" smtClean="0">
              <a:solidFill>
                <a:schemeClr val="bg2"/>
              </a:solidFill>
              <a:latin typeface="Arial Narrow" pitchFamily="34"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655638"/>
            <a:ext cx="8229600" cy="792162"/>
          </a:xfrm>
          <a:noFill/>
          <a:ln>
            <a:miter lim="800000"/>
            <a:headEnd/>
            <a:tailEnd/>
          </a:ln>
        </p:spPr>
        <p:txBody>
          <a:bodyPr vert="horz" wrap="square" lIns="91440" tIns="45720" rIns="91440" bIns="45720" numCol="1" anchor="t" anchorCtr="0" compatLnSpc="1">
            <a:prstTxWarp prst="textNoShape">
              <a:avLst/>
            </a:prstTxWarp>
          </a:bodyPr>
          <a:lstStyle/>
          <a:p>
            <a:r>
              <a:rPr lang="tr-TR" dirty="0" smtClean="0">
                <a:solidFill>
                  <a:srgbClr val="AC0056"/>
                </a:solidFill>
                <a:latin typeface="Arial Narrow" pitchFamily="34" charset="0"/>
              </a:rPr>
              <a:t>Tedavi Aralığı</a:t>
            </a:r>
            <a:endParaRPr lang="en-US" dirty="0" smtClean="0">
              <a:solidFill>
                <a:srgbClr val="AC0056"/>
              </a:solidFill>
              <a:latin typeface="Arial Narrow" pitchFamily="34" charset="0"/>
            </a:endParaRPr>
          </a:p>
        </p:txBody>
      </p:sp>
      <p:sp>
        <p:nvSpPr>
          <p:cNvPr id="14339" name="Rectangle 3"/>
          <p:cNvSpPr>
            <a:spLocks noGrp="1" noChangeArrowheads="1"/>
          </p:cNvSpPr>
          <p:nvPr>
            <p:ph type="body" idx="1"/>
          </p:nvPr>
        </p:nvSpPr>
        <p:spPr bwMode="auto">
          <a:xfrm>
            <a:off x="685800" y="2057400"/>
            <a:ext cx="7772400" cy="3733800"/>
          </a:xfrm>
          <a:noFill/>
          <a:ln>
            <a:miter lim="800000"/>
            <a:headEnd/>
            <a:tailEnd/>
          </a:ln>
        </p:spPr>
        <p:txBody>
          <a:bodyPr vert="horz" wrap="square" lIns="91440" tIns="45720" rIns="91440" bIns="45720" numCol="1" anchor="t" anchorCtr="0" compatLnSpc="1">
            <a:prstTxWarp prst="textNoShape">
              <a:avLst/>
            </a:prstTxWarp>
          </a:bodyPr>
          <a:lstStyle/>
          <a:p>
            <a:pPr lvl="1"/>
            <a:r>
              <a:rPr lang="tr-TR" sz="3600" dirty="0" smtClean="0">
                <a:solidFill>
                  <a:schemeClr val="bg2"/>
                </a:solidFill>
                <a:latin typeface="Arial Narrow" pitchFamily="34" charset="0"/>
              </a:rPr>
              <a:t>Yüz</a:t>
            </a:r>
            <a:r>
              <a:rPr lang="en-US" sz="3600" dirty="0" smtClean="0">
                <a:solidFill>
                  <a:schemeClr val="bg2"/>
                </a:solidFill>
                <a:latin typeface="Arial Narrow" pitchFamily="34" charset="0"/>
              </a:rPr>
              <a:t>/</a:t>
            </a:r>
            <a:r>
              <a:rPr lang="tr-TR" sz="3600" dirty="0" smtClean="0">
                <a:solidFill>
                  <a:schemeClr val="bg2"/>
                </a:solidFill>
                <a:latin typeface="Arial Narrow" pitchFamily="34" charset="0"/>
              </a:rPr>
              <a:t>Koltuk altı</a:t>
            </a:r>
            <a:r>
              <a:rPr lang="en-US" sz="3600" dirty="0" smtClean="0">
                <a:solidFill>
                  <a:schemeClr val="bg2"/>
                </a:solidFill>
                <a:latin typeface="Arial Narrow" pitchFamily="34" charset="0"/>
              </a:rPr>
              <a:t>/Bikini: 4-6 </a:t>
            </a:r>
            <a:r>
              <a:rPr lang="tr-TR" sz="3600" dirty="0" smtClean="0">
                <a:solidFill>
                  <a:schemeClr val="bg2"/>
                </a:solidFill>
                <a:latin typeface="Arial Narrow" pitchFamily="34" charset="0"/>
              </a:rPr>
              <a:t>hafta</a:t>
            </a:r>
            <a:endParaRPr lang="en-US" sz="3600" dirty="0" smtClean="0">
              <a:solidFill>
                <a:schemeClr val="bg2"/>
              </a:solidFill>
              <a:latin typeface="Arial Narrow" pitchFamily="34" charset="0"/>
            </a:endParaRPr>
          </a:p>
          <a:p>
            <a:pPr lvl="1"/>
            <a:r>
              <a:rPr lang="tr-TR" sz="3600" dirty="0" smtClean="0">
                <a:solidFill>
                  <a:schemeClr val="bg2"/>
                </a:solidFill>
                <a:latin typeface="Arial Narrow" pitchFamily="34" charset="0"/>
              </a:rPr>
              <a:t>Gövde</a:t>
            </a:r>
            <a:r>
              <a:rPr lang="en-US" sz="3600" dirty="0" smtClean="0">
                <a:solidFill>
                  <a:schemeClr val="bg2"/>
                </a:solidFill>
                <a:latin typeface="Arial Narrow" pitchFamily="34" charset="0"/>
              </a:rPr>
              <a:t>: 8-10</a:t>
            </a:r>
            <a:r>
              <a:rPr lang="tr-TR" sz="3600" dirty="0" smtClean="0">
                <a:solidFill>
                  <a:schemeClr val="bg2"/>
                </a:solidFill>
                <a:latin typeface="Arial Narrow" pitchFamily="34" charset="0"/>
              </a:rPr>
              <a:t> hafta</a:t>
            </a:r>
            <a:endParaRPr lang="en-US" sz="3600" dirty="0" smtClean="0">
              <a:solidFill>
                <a:schemeClr val="bg2"/>
              </a:solidFill>
              <a:latin typeface="Arial Narrow" pitchFamily="34" charset="0"/>
            </a:endParaRPr>
          </a:p>
          <a:p>
            <a:pPr lvl="1"/>
            <a:r>
              <a:rPr lang="tr-TR" sz="3600" dirty="0" smtClean="0">
                <a:solidFill>
                  <a:schemeClr val="bg2"/>
                </a:solidFill>
                <a:latin typeface="Arial Narrow" pitchFamily="34" charset="0"/>
              </a:rPr>
              <a:t>Kollar </a:t>
            </a:r>
            <a:r>
              <a:rPr lang="en-US" sz="3600" dirty="0" smtClean="0">
                <a:solidFill>
                  <a:schemeClr val="bg2"/>
                </a:solidFill>
                <a:latin typeface="Arial Narrow" pitchFamily="34" charset="0"/>
              </a:rPr>
              <a:t>&amp; </a:t>
            </a:r>
            <a:r>
              <a:rPr lang="tr-TR" sz="3600" dirty="0" smtClean="0">
                <a:solidFill>
                  <a:schemeClr val="bg2"/>
                </a:solidFill>
                <a:latin typeface="Arial Narrow" pitchFamily="34" charset="0"/>
              </a:rPr>
              <a:t>Bacaklar</a:t>
            </a:r>
            <a:r>
              <a:rPr lang="en-US" sz="3600" dirty="0" smtClean="0">
                <a:solidFill>
                  <a:schemeClr val="bg2"/>
                </a:solidFill>
                <a:latin typeface="Arial Narrow" pitchFamily="34" charset="0"/>
              </a:rPr>
              <a:t>: 10-12 </a:t>
            </a:r>
            <a:r>
              <a:rPr lang="tr-TR" sz="3600" dirty="0" smtClean="0">
                <a:solidFill>
                  <a:schemeClr val="bg2"/>
                </a:solidFill>
                <a:latin typeface="Arial Narrow" pitchFamily="34" charset="0"/>
              </a:rPr>
              <a:t>hafta</a:t>
            </a:r>
            <a:endParaRPr lang="en-US" sz="3600" dirty="0" smtClean="0">
              <a:solidFill>
                <a:schemeClr val="bg2"/>
              </a:solidFill>
              <a:latin typeface="Arial Narrow" pitchFamily="34" charset="0"/>
            </a:endParaRPr>
          </a:p>
        </p:txBody>
      </p:sp>
      <p:pic>
        <p:nvPicPr>
          <p:cNvPr id="14340" name="Picture 4"/>
          <p:cNvPicPr>
            <a:picLocks noChangeAspect="1" noChangeArrowheads="1"/>
          </p:cNvPicPr>
          <p:nvPr/>
        </p:nvPicPr>
        <p:blipFill>
          <a:blip r:embed="rId2" cstate="print"/>
          <a:srcRect/>
          <a:stretch>
            <a:fillRect/>
          </a:stretch>
        </p:blipFill>
        <p:spPr bwMode="auto">
          <a:xfrm>
            <a:off x="381000" y="6248400"/>
            <a:ext cx="1266825" cy="381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4000" dirty="0" smtClean="0">
                <a:solidFill>
                  <a:srgbClr val="AC0056"/>
                </a:solidFill>
                <a:latin typeface="Arial Narrow" pitchFamily="34" charset="0"/>
              </a:rPr>
              <a:t/>
            </a:r>
            <a:br>
              <a:rPr lang="en-US" sz="4000" dirty="0" smtClean="0">
                <a:solidFill>
                  <a:srgbClr val="AC0056"/>
                </a:solidFill>
                <a:latin typeface="Arial Narrow" pitchFamily="34" charset="0"/>
              </a:rPr>
            </a:br>
            <a:r>
              <a:rPr lang="tr-TR" dirty="0" smtClean="0">
                <a:solidFill>
                  <a:srgbClr val="AC0056"/>
                </a:solidFill>
                <a:latin typeface="Arial Narrow" pitchFamily="34" charset="0"/>
              </a:rPr>
              <a:t>Tedavi Sonrası</a:t>
            </a:r>
            <a:endParaRPr lang="en-US" sz="4000" dirty="0" smtClean="0">
              <a:solidFill>
                <a:srgbClr val="AC0056"/>
              </a:solidFill>
              <a:latin typeface="Arial Narrow" pitchFamily="34" charset="0"/>
            </a:endParaRPr>
          </a:p>
        </p:txBody>
      </p:sp>
      <p:sp>
        <p:nvSpPr>
          <p:cNvPr id="15363"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tr-TR" sz="3600" dirty="0" smtClean="0">
                <a:solidFill>
                  <a:schemeClr val="bg2"/>
                </a:solidFill>
                <a:latin typeface="Arial Narrow" pitchFamily="34" charset="0"/>
              </a:rPr>
              <a:t>Tedavi Sonrası Uygulamalar</a:t>
            </a:r>
            <a:endParaRPr lang="en-US" sz="3600" dirty="0" smtClean="0">
              <a:solidFill>
                <a:schemeClr val="bg2"/>
              </a:solidFill>
              <a:latin typeface="Arial Narrow" pitchFamily="34" charset="0"/>
            </a:endParaRPr>
          </a:p>
          <a:p>
            <a:pPr lvl="1"/>
            <a:r>
              <a:rPr lang="tr-TR" sz="3600" dirty="0" smtClean="0">
                <a:solidFill>
                  <a:schemeClr val="bg2"/>
                </a:solidFill>
                <a:latin typeface="Arial Narrow" pitchFamily="34" charset="0"/>
              </a:rPr>
              <a:t>Şişliği azaltmak ve hasta konforu sağlamak için soğuk kompres</a:t>
            </a:r>
            <a:endParaRPr lang="en-US" sz="3600" dirty="0" smtClean="0">
              <a:solidFill>
                <a:schemeClr val="bg2"/>
              </a:solidFill>
              <a:latin typeface="Arial Narrow" pitchFamily="34" charset="0"/>
            </a:endParaRPr>
          </a:p>
          <a:p>
            <a:pPr lvl="1"/>
            <a:r>
              <a:rPr lang="en-US" sz="3600" dirty="0" smtClean="0">
                <a:solidFill>
                  <a:schemeClr val="bg2"/>
                </a:solidFill>
                <a:latin typeface="Arial Narrow" pitchFamily="34" charset="0"/>
              </a:rPr>
              <a:t>Aloe </a:t>
            </a:r>
            <a:r>
              <a:rPr lang="en-US" sz="3600" dirty="0" err="1" smtClean="0">
                <a:solidFill>
                  <a:schemeClr val="bg2"/>
                </a:solidFill>
                <a:latin typeface="Arial Narrow" pitchFamily="34" charset="0"/>
              </a:rPr>
              <a:t>vera</a:t>
            </a:r>
            <a:r>
              <a:rPr lang="tr-TR" sz="3600" dirty="0" smtClean="0">
                <a:solidFill>
                  <a:schemeClr val="bg2"/>
                </a:solidFill>
                <a:latin typeface="Arial Narrow" pitchFamily="34" charset="0"/>
              </a:rPr>
              <a:t> </a:t>
            </a:r>
            <a:endParaRPr lang="en-US" sz="3600" dirty="0" smtClean="0">
              <a:solidFill>
                <a:schemeClr val="bg2"/>
              </a:solidFill>
              <a:latin typeface="Arial Narrow" pitchFamily="34" charset="0"/>
            </a:endParaRPr>
          </a:p>
          <a:p>
            <a:pPr lvl="1"/>
            <a:r>
              <a:rPr lang="en-US" sz="3600" dirty="0" err="1" smtClean="0">
                <a:solidFill>
                  <a:schemeClr val="bg2"/>
                </a:solidFill>
                <a:latin typeface="Arial Narrow" pitchFamily="34" charset="0"/>
              </a:rPr>
              <a:t>Topi</a:t>
            </a:r>
            <a:r>
              <a:rPr lang="tr-TR" sz="3600" dirty="0" smtClean="0">
                <a:solidFill>
                  <a:schemeClr val="bg2"/>
                </a:solidFill>
                <a:latin typeface="Arial Narrow" pitchFamily="34" charset="0"/>
              </a:rPr>
              <a:t>k</a:t>
            </a:r>
            <a:r>
              <a:rPr lang="en-US" sz="3600" dirty="0" smtClean="0">
                <a:solidFill>
                  <a:schemeClr val="bg2"/>
                </a:solidFill>
                <a:latin typeface="Arial Narrow" pitchFamily="34" charset="0"/>
              </a:rPr>
              <a:t>al </a:t>
            </a:r>
            <a:r>
              <a:rPr lang="tr-TR" sz="3600" dirty="0" smtClean="0">
                <a:solidFill>
                  <a:schemeClr val="bg2"/>
                </a:solidFill>
                <a:latin typeface="Arial Narrow" pitchFamily="34" charset="0"/>
              </a:rPr>
              <a:t>k</a:t>
            </a:r>
            <a:r>
              <a:rPr lang="en-US" sz="3600" dirty="0" err="1" smtClean="0">
                <a:solidFill>
                  <a:schemeClr val="bg2"/>
                </a:solidFill>
                <a:latin typeface="Arial Narrow" pitchFamily="34" charset="0"/>
              </a:rPr>
              <a:t>orti</a:t>
            </a:r>
            <a:r>
              <a:rPr lang="tr-TR" sz="3600" dirty="0" smtClean="0">
                <a:solidFill>
                  <a:schemeClr val="bg2"/>
                </a:solidFill>
                <a:latin typeface="Arial Narrow" pitchFamily="34" charset="0"/>
              </a:rPr>
              <a:t>z</a:t>
            </a:r>
            <a:r>
              <a:rPr lang="en-US" sz="3600" dirty="0" smtClean="0">
                <a:solidFill>
                  <a:schemeClr val="bg2"/>
                </a:solidFill>
                <a:latin typeface="Arial Narrow" pitchFamily="34" charset="0"/>
              </a:rPr>
              <a:t>o</a:t>
            </a:r>
            <a:r>
              <a:rPr lang="tr-TR" sz="3600" dirty="0" smtClean="0">
                <a:solidFill>
                  <a:schemeClr val="bg2"/>
                </a:solidFill>
                <a:latin typeface="Arial Narrow" pitchFamily="34" charset="0"/>
              </a:rPr>
              <a:t>n</a:t>
            </a:r>
            <a:r>
              <a:rPr lang="en-US" sz="3600" dirty="0" smtClean="0">
                <a:solidFill>
                  <a:schemeClr val="bg2"/>
                </a:solidFill>
                <a:latin typeface="Arial Narrow" pitchFamily="34" charset="0"/>
              </a:rPr>
              <a:t> </a:t>
            </a:r>
            <a:r>
              <a:rPr lang="tr-TR" sz="3600" dirty="0" smtClean="0">
                <a:solidFill>
                  <a:schemeClr val="bg2"/>
                </a:solidFill>
                <a:latin typeface="Arial Narrow" pitchFamily="34" charset="0"/>
              </a:rPr>
              <a:t>k</a:t>
            </a:r>
            <a:r>
              <a:rPr lang="en-US" sz="3600" dirty="0" err="1" smtClean="0">
                <a:solidFill>
                  <a:schemeClr val="bg2"/>
                </a:solidFill>
                <a:latin typeface="Arial Narrow" pitchFamily="34" charset="0"/>
              </a:rPr>
              <a:t>rem</a:t>
            </a:r>
            <a:endParaRPr lang="en-US" sz="3600" dirty="0" smtClean="0">
              <a:solidFill>
                <a:schemeClr val="bg2"/>
              </a:solidFill>
              <a:latin typeface="Arial Narrow" pitchFamily="34" charset="0"/>
            </a:endParaRPr>
          </a:p>
          <a:p>
            <a:pPr lvl="1"/>
            <a:r>
              <a:rPr lang="en-US" sz="3600" dirty="0" smtClean="0">
                <a:solidFill>
                  <a:schemeClr val="bg2"/>
                </a:solidFill>
                <a:latin typeface="Arial Narrow" pitchFamily="34" charset="0"/>
              </a:rPr>
              <a:t>SPF </a:t>
            </a:r>
            <a:r>
              <a:rPr lang="tr-TR" sz="3600" dirty="0" smtClean="0">
                <a:solidFill>
                  <a:schemeClr val="bg2"/>
                </a:solidFill>
                <a:latin typeface="Arial Narrow" pitchFamily="34" charset="0"/>
              </a:rPr>
              <a:t>50</a:t>
            </a:r>
            <a:r>
              <a:rPr lang="en-US" sz="3600" dirty="0" smtClean="0">
                <a:solidFill>
                  <a:schemeClr val="bg2"/>
                </a:solidFill>
                <a:latin typeface="Arial Narrow" pitchFamily="34" charset="0"/>
              </a:rPr>
              <a:t>+</a:t>
            </a:r>
            <a:r>
              <a:rPr lang="tr-TR" sz="3600" dirty="0" smtClean="0">
                <a:solidFill>
                  <a:schemeClr val="bg2"/>
                </a:solidFill>
                <a:latin typeface="Arial Narrow" pitchFamily="34" charset="0"/>
              </a:rPr>
              <a:t> koruma kremi</a:t>
            </a:r>
            <a:endParaRPr lang="en-US" sz="3600" dirty="0" smtClean="0">
              <a:solidFill>
                <a:schemeClr val="bg2"/>
              </a:solidFill>
              <a:latin typeface="Arial Narrow" pitchFamily="34" charset="0"/>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76200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tr-TR" dirty="0" smtClean="0">
                <a:solidFill>
                  <a:srgbClr val="AC0056"/>
                </a:solidFill>
                <a:latin typeface="Arial Narrow" pitchFamily="34" charset="0"/>
              </a:rPr>
              <a:t>Tedavi Tekniği</a:t>
            </a:r>
            <a:r>
              <a:rPr lang="en-US" dirty="0" smtClean="0">
                <a:solidFill>
                  <a:srgbClr val="AC0056"/>
                </a:solidFill>
                <a:latin typeface="Arial Narrow" pitchFamily="34" charset="0"/>
              </a:rPr>
              <a:t>	</a:t>
            </a:r>
          </a:p>
        </p:txBody>
      </p:sp>
      <p:sp>
        <p:nvSpPr>
          <p:cNvPr id="16387" name="Rectangle 3"/>
          <p:cNvSpPr>
            <a:spLocks noGrp="1" noChangeArrowheads="1"/>
          </p:cNvSpPr>
          <p:nvPr>
            <p:ph type="body" idx="1"/>
          </p:nvPr>
        </p:nvSpPr>
        <p:spPr bwMode="auto">
          <a:xfrm>
            <a:off x="457200" y="1828800"/>
            <a:ext cx="8229600" cy="4525963"/>
          </a:xfrm>
          <a:noFill/>
          <a:ln>
            <a:miter lim="800000"/>
            <a:headEnd/>
            <a:tailEnd/>
          </a:ln>
        </p:spPr>
        <p:txBody>
          <a:bodyPr vert="horz" wrap="square" lIns="91440" tIns="45720" rIns="91440" bIns="45720" numCol="1" anchor="t" anchorCtr="0" compatLnSpc="1">
            <a:prstTxWarp prst="textNoShape">
              <a:avLst/>
            </a:prstTxWarp>
          </a:bodyPr>
          <a:lstStyle/>
          <a:p>
            <a:pPr algn="just"/>
            <a:r>
              <a:rPr lang="tr-TR" sz="3600" dirty="0" smtClean="0">
                <a:solidFill>
                  <a:schemeClr val="bg2"/>
                </a:solidFill>
                <a:latin typeface="Arial Narrow" pitchFamily="34" charset="0"/>
              </a:rPr>
              <a:t>Tedavi sırasında daima dikkat edilmesi gerekenler;</a:t>
            </a:r>
            <a:endParaRPr lang="en-US" sz="3600" dirty="0" smtClean="0">
              <a:solidFill>
                <a:schemeClr val="bg2"/>
              </a:solidFill>
              <a:latin typeface="Arial Narrow" pitchFamily="34" charset="0"/>
            </a:endParaRPr>
          </a:p>
          <a:p>
            <a:pPr lvl="1" algn="just"/>
            <a:r>
              <a:rPr lang="tr-TR" sz="3600" dirty="0" smtClean="0">
                <a:solidFill>
                  <a:schemeClr val="bg2"/>
                </a:solidFill>
                <a:latin typeface="Arial Narrow" pitchFamily="34" charset="0"/>
              </a:rPr>
              <a:t>Mesafe ölçer deri yüzeyine düz temas etmelidir.</a:t>
            </a:r>
            <a:endParaRPr lang="en-US" sz="3600" dirty="0" smtClean="0">
              <a:solidFill>
                <a:schemeClr val="bg2"/>
              </a:solidFill>
              <a:latin typeface="Arial Narrow" pitchFamily="34" charset="0"/>
            </a:endParaRPr>
          </a:p>
          <a:p>
            <a:pPr lvl="1" algn="just"/>
            <a:r>
              <a:rPr lang="tr-TR" sz="3600" dirty="0" smtClean="0">
                <a:solidFill>
                  <a:schemeClr val="bg2"/>
                </a:solidFill>
                <a:latin typeface="Arial Narrow" pitchFamily="34" charset="0"/>
              </a:rPr>
              <a:t>Hand piece yüzeye her zaman dik olmalıdır.</a:t>
            </a:r>
          </a:p>
          <a:p>
            <a:pPr lvl="1" algn="just"/>
            <a:r>
              <a:rPr lang="tr-TR" sz="3600" dirty="0" smtClean="0">
                <a:solidFill>
                  <a:schemeClr val="bg2"/>
                </a:solidFill>
                <a:latin typeface="Arial Narrow" pitchFamily="34" charset="0"/>
              </a:rPr>
              <a:t>Bindirmeli tedaviyle atımlar %20-</a:t>
            </a:r>
            <a:r>
              <a:rPr lang="en-US" sz="3600" dirty="0" smtClean="0">
                <a:solidFill>
                  <a:schemeClr val="bg2"/>
                </a:solidFill>
                <a:latin typeface="Arial Narrow" pitchFamily="34" charset="0"/>
              </a:rPr>
              <a:t>30 </a:t>
            </a:r>
            <a:r>
              <a:rPr lang="tr-TR" sz="3600" dirty="0" smtClean="0">
                <a:solidFill>
                  <a:schemeClr val="bg2"/>
                </a:solidFill>
                <a:latin typeface="Arial Narrow" pitchFamily="34" charset="0"/>
              </a:rPr>
              <a:t>kesişmelidir. (Olimpiyat halkaları gibi)</a:t>
            </a:r>
            <a:endParaRPr lang="en-US" sz="3600" dirty="0" smtClean="0">
              <a:solidFill>
                <a:schemeClr val="bg2"/>
              </a:solidFill>
              <a:latin typeface="Arial Narrow" pitchFamily="34"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22860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sz="4000" dirty="0" smtClean="0">
                <a:solidFill>
                  <a:srgbClr val="9E004F"/>
                </a:solidFill>
                <a:latin typeface="Arial Narrow" pitchFamily="34" charset="0"/>
              </a:rPr>
              <a:t/>
            </a:r>
            <a:br>
              <a:rPr lang="en-US" sz="4000" dirty="0" smtClean="0">
                <a:solidFill>
                  <a:srgbClr val="9E004F"/>
                </a:solidFill>
                <a:latin typeface="Arial Narrow" pitchFamily="34" charset="0"/>
              </a:rPr>
            </a:br>
            <a:r>
              <a:rPr lang="tr-TR" dirty="0" smtClean="0">
                <a:solidFill>
                  <a:srgbClr val="9E004F"/>
                </a:solidFill>
                <a:latin typeface="Arial Narrow" pitchFamily="34" charset="0"/>
              </a:rPr>
              <a:t>Komplikasyonlar</a:t>
            </a:r>
            <a:endParaRPr lang="en-US" dirty="0" smtClean="0">
              <a:solidFill>
                <a:srgbClr val="9E004F"/>
              </a:solidFill>
              <a:latin typeface="Arial Narrow" pitchFamily="34" charset="0"/>
            </a:endParaRPr>
          </a:p>
        </p:txBody>
      </p:sp>
      <p:sp>
        <p:nvSpPr>
          <p:cNvPr id="17411" name="Rectangle 3"/>
          <p:cNvSpPr>
            <a:spLocks noGrp="1" noChangeArrowheads="1"/>
          </p:cNvSpPr>
          <p:nvPr>
            <p:ph type="body" sz="half"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tr-TR" sz="3600" dirty="0" smtClean="0">
                <a:solidFill>
                  <a:schemeClr val="bg2"/>
                </a:solidFill>
                <a:latin typeface="Arial Narrow" pitchFamily="34" charset="0"/>
              </a:rPr>
              <a:t>L</a:t>
            </a:r>
            <a:r>
              <a:rPr lang="en-US" sz="3600" dirty="0" err="1" smtClean="0">
                <a:solidFill>
                  <a:schemeClr val="bg2"/>
                </a:solidFill>
                <a:latin typeface="Arial Narrow" pitchFamily="34" charset="0"/>
              </a:rPr>
              <a:t>aser</a:t>
            </a:r>
            <a:r>
              <a:rPr lang="en-US" sz="3600" dirty="0" smtClean="0">
                <a:solidFill>
                  <a:schemeClr val="bg2"/>
                </a:solidFill>
                <a:latin typeface="Arial Narrow" pitchFamily="34" charset="0"/>
              </a:rPr>
              <a:t> t</a:t>
            </a:r>
            <a:r>
              <a:rPr lang="tr-TR" sz="3600" dirty="0" smtClean="0">
                <a:solidFill>
                  <a:schemeClr val="bg2"/>
                </a:solidFill>
                <a:latin typeface="Arial Narrow" pitchFamily="34" charset="0"/>
              </a:rPr>
              <a:t>edavisinde riskler ve komplikasyonlar oluşabilir.</a:t>
            </a:r>
            <a:endParaRPr lang="en-US" sz="3600" dirty="0" smtClean="0">
              <a:solidFill>
                <a:schemeClr val="bg2"/>
              </a:solidFill>
              <a:latin typeface="Arial Narrow" pitchFamily="34" charset="0"/>
            </a:endParaRPr>
          </a:p>
          <a:p>
            <a:r>
              <a:rPr lang="en-US" sz="3600" dirty="0" smtClean="0">
                <a:solidFill>
                  <a:srgbClr val="AC0056"/>
                </a:solidFill>
                <a:latin typeface="Arial Narrow" pitchFamily="34" charset="0"/>
              </a:rPr>
              <a:t>DCD</a:t>
            </a:r>
            <a:r>
              <a:rPr lang="tr-TR" sz="3600" dirty="0" smtClean="0">
                <a:solidFill>
                  <a:srgbClr val="AC0056"/>
                </a:solidFill>
                <a:latin typeface="Arial Narrow" pitchFamily="34" charset="0"/>
              </a:rPr>
              <a:t> teknolojisi kullanımı komplikasyonları en aza indirir!</a:t>
            </a:r>
            <a:endParaRPr lang="en-US" sz="3600" dirty="0" smtClean="0">
              <a:solidFill>
                <a:srgbClr val="AC0056"/>
              </a:solidFill>
              <a:latin typeface="Arial Narrow" pitchFamily="34" charset="0"/>
            </a:endParaRPr>
          </a:p>
        </p:txBody>
      </p:sp>
      <p:sp>
        <p:nvSpPr>
          <p:cNvPr id="17412" name="Rectangle 4"/>
          <p:cNvSpPr>
            <a:spLocks noGrp="1" noChangeArrowheads="1"/>
          </p:cNvSpPr>
          <p:nvPr>
            <p:ph type="body" sz="half" idx="2"/>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tr-TR" sz="3600" dirty="0" smtClean="0">
                <a:solidFill>
                  <a:schemeClr val="bg2"/>
                </a:solidFill>
                <a:latin typeface="Arial Narrow" pitchFamily="34" charset="0"/>
              </a:rPr>
              <a:t>Kızarıklık</a:t>
            </a:r>
            <a:endParaRPr lang="en-US" sz="3600" dirty="0" smtClean="0">
              <a:solidFill>
                <a:schemeClr val="bg2"/>
              </a:solidFill>
              <a:latin typeface="Arial Narrow" pitchFamily="34" charset="0"/>
            </a:endParaRPr>
          </a:p>
          <a:p>
            <a:pPr>
              <a:lnSpc>
                <a:spcPct val="90000"/>
              </a:lnSpc>
            </a:pPr>
            <a:r>
              <a:rPr lang="tr-TR" sz="3600" dirty="0" smtClean="0">
                <a:solidFill>
                  <a:schemeClr val="bg2"/>
                </a:solidFill>
                <a:latin typeface="Arial Narrow" pitchFamily="34" charset="0"/>
              </a:rPr>
              <a:t>Morluk</a:t>
            </a:r>
            <a:endParaRPr lang="en-US" sz="3600" dirty="0" smtClean="0">
              <a:solidFill>
                <a:schemeClr val="bg2"/>
              </a:solidFill>
              <a:latin typeface="Arial Narrow" pitchFamily="34" charset="0"/>
            </a:endParaRPr>
          </a:p>
          <a:p>
            <a:pPr>
              <a:lnSpc>
                <a:spcPct val="90000"/>
              </a:lnSpc>
            </a:pPr>
            <a:r>
              <a:rPr lang="tr-TR" sz="3600" dirty="0" smtClean="0">
                <a:solidFill>
                  <a:schemeClr val="bg2"/>
                </a:solidFill>
                <a:latin typeface="Arial Narrow" pitchFamily="34" charset="0"/>
              </a:rPr>
              <a:t>Yara izi</a:t>
            </a:r>
            <a:endParaRPr lang="en-US" sz="3600" dirty="0" smtClean="0">
              <a:solidFill>
                <a:schemeClr val="bg2"/>
              </a:solidFill>
              <a:latin typeface="Arial Narrow" pitchFamily="34" charset="0"/>
            </a:endParaRPr>
          </a:p>
          <a:p>
            <a:pPr>
              <a:lnSpc>
                <a:spcPct val="90000"/>
              </a:lnSpc>
            </a:pPr>
            <a:r>
              <a:rPr lang="tr-TR" sz="3600" dirty="0" smtClean="0">
                <a:solidFill>
                  <a:schemeClr val="bg2"/>
                </a:solidFill>
                <a:latin typeface="Arial Narrow" pitchFamily="34" charset="0"/>
              </a:rPr>
              <a:t>Enfeksiyon</a:t>
            </a:r>
            <a:endParaRPr lang="en-US" sz="3600" dirty="0" smtClean="0">
              <a:solidFill>
                <a:schemeClr val="bg2"/>
              </a:solidFill>
              <a:latin typeface="Arial Narrow" pitchFamily="34" charset="0"/>
            </a:endParaRPr>
          </a:p>
          <a:p>
            <a:pPr>
              <a:lnSpc>
                <a:spcPct val="90000"/>
              </a:lnSpc>
            </a:pPr>
            <a:r>
              <a:rPr lang="en-US" sz="3600" dirty="0" smtClean="0">
                <a:solidFill>
                  <a:schemeClr val="bg2"/>
                </a:solidFill>
                <a:latin typeface="Arial Narrow" pitchFamily="34" charset="0"/>
              </a:rPr>
              <a:t>H</a:t>
            </a:r>
            <a:r>
              <a:rPr lang="tr-TR" sz="3600" dirty="0" smtClean="0">
                <a:solidFill>
                  <a:schemeClr val="bg2"/>
                </a:solidFill>
                <a:latin typeface="Arial Narrow" pitchFamily="34" charset="0"/>
              </a:rPr>
              <a:t>iper-pigmentasyon</a:t>
            </a:r>
            <a:endParaRPr lang="en-US" sz="3600" dirty="0" smtClean="0">
              <a:solidFill>
                <a:schemeClr val="bg2"/>
              </a:solidFill>
              <a:latin typeface="Arial Narrow" pitchFamily="34" charset="0"/>
            </a:endParaRPr>
          </a:p>
          <a:p>
            <a:pPr>
              <a:lnSpc>
                <a:spcPct val="90000"/>
              </a:lnSpc>
            </a:pPr>
            <a:r>
              <a:rPr lang="en-US" sz="3600" dirty="0" smtClean="0">
                <a:solidFill>
                  <a:schemeClr val="bg2"/>
                </a:solidFill>
                <a:latin typeface="Arial Narrow" pitchFamily="34" charset="0"/>
              </a:rPr>
              <a:t>H</a:t>
            </a:r>
            <a:r>
              <a:rPr lang="tr-TR" sz="3600" dirty="0" smtClean="0">
                <a:solidFill>
                  <a:schemeClr val="bg2"/>
                </a:solidFill>
                <a:latin typeface="Arial Narrow" pitchFamily="34" charset="0"/>
              </a:rPr>
              <a:t>ipo-pigmentasyon</a:t>
            </a:r>
            <a:endParaRPr lang="en-US" sz="3600" dirty="0" smtClean="0">
              <a:solidFill>
                <a:schemeClr val="bg2"/>
              </a:solidFill>
              <a:latin typeface="Arial Narrow" pitchFamily="34" charset="0"/>
            </a:endParaRPr>
          </a:p>
          <a:p>
            <a:pPr>
              <a:lnSpc>
                <a:spcPct val="90000"/>
              </a:lnSpc>
            </a:pPr>
            <a:r>
              <a:rPr lang="tr-TR" sz="3600" dirty="0" smtClean="0">
                <a:solidFill>
                  <a:schemeClr val="bg2"/>
                </a:solidFill>
                <a:latin typeface="Arial Narrow" pitchFamily="34" charset="0"/>
              </a:rPr>
              <a:t>Şişlik</a:t>
            </a:r>
            <a:endParaRPr lang="en-US" sz="3600" dirty="0" smtClean="0">
              <a:solidFill>
                <a:schemeClr val="bg2"/>
              </a:solidFill>
              <a:latin typeface="Arial Narrow" pitchFamily="34" charset="0"/>
            </a:endParaRPr>
          </a:p>
          <a:p>
            <a:pPr>
              <a:lnSpc>
                <a:spcPct val="90000"/>
              </a:lnSpc>
              <a:buFontTx/>
              <a:buNone/>
            </a:pPr>
            <a:endParaRPr lang="en-US" sz="3600" dirty="0" smtClean="0">
              <a:solidFill>
                <a:schemeClr val="bg2"/>
              </a:solidFill>
              <a:latin typeface="Arial Narrow" pitchFamily="34" charset="0"/>
            </a:endParaRPr>
          </a:p>
          <a:p>
            <a:pPr>
              <a:lnSpc>
                <a:spcPct val="90000"/>
              </a:lnSpc>
            </a:pPr>
            <a:endParaRPr lang="en-US" sz="3600" dirty="0" smtClean="0">
              <a:solidFill>
                <a:schemeClr val="bg2"/>
              </a:solidFill>
              <a:latin typeface="Arial Narrow" pitchFamily="34" charset="0"/>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579438"/>
            <a:ext cx="8229600" cy="868362"/>
          </a:xfrm>
          <a:noFill/>
          <a:ln>
            <a:miter lim="800000"/>
            <a:headEnd/>
            <a:tailEnd/>
          </a:ln>
        </p:spPr>
        <p:txBody>
          <a:bodyPr vert="horz" wrap="square" lIns="91440" tIns="45720" rIns="91440" bIns="45720" numCol="1" anchor="t" anchorCtr="0" compatLnSpc="1">
            <a:prstTxWarp prst="textNoShape">
              <a:avLst/>
            </a:prstTxWarp>
          </a:bodyPr>
          <a:lstStyle/>
          <a:p>
            <a:r>
              <a:rPr lang="tr-TR" dirty="0" smtClean="0">
                <a:solidFill>
                  <a:srgbClr val="AC0056"/>
                </a:solidFill>
                <a:latin typeface="Arial Narrow" pitchFamily="34" charset="0"/>
              </a:rPr>
              <a:t>Son Olarak</a:t>
            </a:r>
            <a:endParaRPr lang="en-US" dirty="0" smtClean="0">
              <a:solidFill>
                <a:srgbClr val="AC0056"/>
              </a:solidFill>
              <a:latin typeface="Arial Narrow" pitchFamily="34" charset="0"/>
            </a:endParaRPr>
          </a:p>
        </p:txBody>
      </p:sp>
      <p:sp>
        <p:nvSpPr>
          <p:cNvPr id="18435" name="Rectangle 3"/>
          <p:cNvSpPr>
            <a:spLocks noGrp="1" noChangeArrowheads="1"/>
          </p:cNvSpPr>
          <p:nvPr>
            <p:ph type="body" idx="1"/>
          </p:nvPr>
        </p:nvSpPr>
        <p:spPr bwMode="auto">
          <a:xfrm>
            <a:off x="685800" y="1371600"/>
            <a:ext cx="7772400" cy="4114800"/>
          </a:xfrm>
          <a:noFill/>
          <a:ln>
            <a:miter lim="800000"/>
            <a:headEnd/>
            <a:tailEnd/>
          </a:ln>
        </p:spPr>
        <p:txBody>
          <a:bodyPr vert="horz" wrap="square" lIns="91440" tIns="45720" rIns="91440" bIns="45720" numCol="1" anchor="t" anchorCtr="0" compatLnSpc="1">
            <a:prstTxWarp prst="textNoShape">
              <a:avLst/>
            </a:prstTxWarp>
          </a:bodyPr>
          <a:lstStyle/>
          <a:p>
            <a:pPr algn="just">
              <a:lnSpc>
                <a:spcPct val="90000"/>
              </a:lnSpc>
            </a:pPr>
            <a:r>
              <a:rPr lang="tr-TR" sz="3600" dirty="0" smtClean="0">
                <a:solidFill>
                  <a:schemeClr val="bg2"/>
                </a:solidFill>
                <a:latin typeface="Arial Narrow" pitchFamily="34" charset="0"/>
              </a:rPr>
              <a:t>En iyi sonuçlar için,</a:t>
            </a:r>
            <a:r>
              <a:rPr lang="en-US" sz="3600" dirty="0" smtClean="0">
                <a:solidFill>
                  <a:schemeClr val="bg2"/>
                </a:solidFill>
                <a:latin typeface="Arial Narrow" pitchFamily="34" charset="0"/>
              </a:rPr>
              <a:t> </a:t>
            </a:r>
          </a:p>
          <a:p>
            <a:pPr lvl="1" algn="just">
              <a:lnSpc>
                <a:spcPct val="90000"/>
              </a:lnSpc>
            </a:pPr>
            <a:r>
              <a:rPr lang="tr-TR" sz="3600" dirty="0" smtClean="0">
                <a:solidFill>
                  <a:schemeClr val="bg2"/>
                </a:solidFill>
                <a:latin typeface="Arial Narrow" pitchFamily="34" charset="0"/>
              </a:rPr>
              <a:t>Etkin tedavi için 4-6 seans gerekir</a:t>
            </a:r>
            <a:r>
              <a:rPr lang="en-US" sz="3600" dirty="0" smtClean="0">
                <a:solidFill>
                  <a:schemeClr val="bg2"/>
                </a:solidFill>
                <a:latin typeface="Arial Narrow" pitchFamily="34" charset="0"/>
              </a:rPr>
              <a:t>. </a:t>
            </a:r>
            <a:endParaRPr lang="tr-TR" sz="3600" dirty="0" smtClean="0">
              <a:solidFill>
                <a:schemeClr val="bg2"/>
              </a:solidFill>
              <a:latin typeface="Arial Narrow" pitchFamily="34" charset="0"/>
            </a:endParaRPr>
          </a:p>
          <a:p>
            <a:pPr lvl="1" algn="just">
              <a:lnSpc>
                <a:spcPct val="90000"/>
              </a:lnSpc>
            </a:pPr>
            <a:r>
              <a:rPr lang="tr-TR" sz="3600" dirty="0" smtClean="0">
                <a:solidFill>
                  <a:schemeClr val="bg2"/>
                </a:solidFill>
                <a:latin typeface="Arial Narrow" pitchFamily="34" charset="0"/>
              </a:rPr>
              <a:t>Daha önce uygulanmış epilasyon yöntemlerine ve cilt rengine bağlı olarak 6 ve daha fazla seans gerekebilir.</a:t>
            </a:r>
            <a:endParaRPr lang="en-US" sz="3600" dirty="0" smtClean="0">
              <a:solidFill>
                <a:schemeClr val="bg2"/>
              </a:solidFill>
              <a:latin typeface="Arial Narrow" pitchFamily="34" charset="0"/>
            </a:endParaRPr>
          </a:p>
          <a:p>
            <a:pPr algn="just">
              <a:lnSpc>
                <a:spcPct val="90000"/>
              </a:lnSpc>
            </a:pPr>
            <a:r>
              <a:rPr lang="tr-TR" sz="3600" dirty="0" smtClean="0">
                <a:solidFill>
                  <a:schemeClr val="bg2"/>
                </a:solidFill>
                <a:latin typeface="Arial Narrow" pitchFamily="34" charset="0"/>
              </a:rPr>
              <a:t>Tedavinin etkinlik derecesi ve sonuçları hastadan hastaya değişebilir.</a:t>
            </a:r>
            <a:endParaRPr lang="en-US" sz="3600" dirty="0" smtClean="0">
              <a:solidFill>
                <a:schemeClr val="bg2"/>
              </a:solidFill>
              <a:latin typeface="Arial Narrow" pitchFamily="34" charset="0"/>
            </a:endParaRPr>
          </a:p>
          <a:p>
            <a:pPr>
              <a:lnSpc>
                <a:spcPct val="90000"/>
              </a:lnSpc>
              <a:buFontTx/>
              <a:buNone/>
            </a:pPr>
            <a:endParaRPr lang="en-US" sz="3600" dirty="0" smtClean="0">
              <a:solidFill>
                <a:schemeClr val="bg2"/>
              </a:solidFill>
              <a:latin typeface="Arial Narrow" pitchFamily="34"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solidFill>
                  <a:srgbClr val="AC0056"/>
                </a:solidFill>
                <a:latin typeface="Arial Narrow" pitchFamily="34" charset="0"/>
              </a:rPr>
              <a:t/>
            </a:r>
            <a:br>
              <a:rPr lang="en-US" dirty="0" smtClean="0">
                <a:solidFill>
                  <a:srgbClr val="AC0056"/>
                </a:solidFill>
                <a:latin typeface="Arial Narrow" pitchFamily="34" charset="0"/>
              </a:rPr>
            </a:br>
            <a:r>
              <a:rPr lang="tr-TR" dirty="0" smtClean="0">
                <a:solidFill>
                  <a:srgbClr val="AC0056"/>
                </a:solidFill>
                <a:latin typeface="Arial Narrow" pitchFamily="34" charset="0"/>
              </a:rPr>
              <a:t>Klinik Sonuçlar</a:t>
            </a:r>
            <a:endParaRPr lang="en-US" dirty="0" smtClean="0">
              <a:solidFill>
                <a:srgbClr val="AC0056"/>
              </a:solidFill>
              <a:latin typeface="Arial Narrow" pitchFamily="34" charset="0"/>
            </a:endParaRPr>
          </a:p>
        </p:txBody>
      </p:sp>
      <p:sp>
        <p:nvSpPr>
          <p:cNvPr id="19459"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3600" dirty="0" smtClean="0">
                <a:solidFill>
                  <a:schemeClr val="bg2"/>
                </a:solidFill>
                <a:latin typeface="Arial Narrow" pitchFamily="34" charset="0"/>
              </a:rPr>
              <a:t>PFE</a:t>
            </a:r>
            <a:r>
              <a:rPr lang="tr-TR" sz="3600" dirty="0" smtClean="0">
                <a:solidFill>
                  <a:schemeClr val="bg2"/>
                </a:solidFill>
                <a:latin typeface="Arial Narrow" pitchFamily="34" charset="0"/>
              </a:rPr>
              <a:t>;</a:t>
            </a:r>
            <a:endParaRPr lang="en-US" sz="3600" dirty="0" smtClean="0">
              <a:solidFill>
                <a:schemeClr val="bg2"/>
              </a:solidFill>
              <a:latin typeface="Arial Narrow" pitchFamily="34" charset="0"/>
            </a:endParaRPr>
          </a:p>
          <a:p>
            <a:pPr lvl="1"/>
            <a:r>
              <a:rPr lang="en-US" sz="3600" dirty="0" err="1" smtClean="0">
                <a:solidFill>
                  <a:schemeClr val="bg2"/>
                </a:solidFill>
                <a:latin typeface="Arial Narrow" pitchFamily="34" charset="0"/>
              </a:rPr>
              <a:t>Perifol</a:t>
            </a:r>
            <a:r>
              <a:rPr lang="tr-TR" sz="3600" dirty="0" smtClean="0">
                <a:solidFill>
                  <a:schemeClr val="bg2"/>
                </a:solidFill>
                <a:latin typeface="Arial Narrow" pitchFamily="34" charset="0"/>
              </a:rPr>
              <a:t>iküle</a:t>
            </a:r>
            <a:r>
              <a:rPr lang="en-US" sz="3600" dirty="0" smtClean="0">
                <a:solidFill>
                  <a:schemeClr val="bg2"/>
                </a:solidFill>
                <a:latin typeface="Arial Narrow" pitchFamily="34" charset="0"/>
              </a:rPr>
              <a:t>r </a:t>
            </a:r>
            <a:r>
              <a:rPr lang="tr-TR" sz="3600" dirty="0" smtClean="0">
                <a:solidFill>
                  <a:schemeClr val="bg2"/>
                </a:solidFill>
                <a:latin typeface="Arial Narrow" pitchFamily="34" charset="0"/>
              </a:rPr>
              <a:t>eritem</a:t>
            </a:r>
            <a:r>
              <a:rPr lang="en-US" sz="3600" dirty="0" smtClean="0">
                <a:solidFill>
                  <a:schemeClr val="bg2"/>
                </a:solidFill>
                <a:latin typeface="Arial Narrow" pitchFamily="34" charset="0"/>
              </a:rPr>
              <a:t>:  T</a:t>
            </a:r>
            <a:r>
              <a:rPr lang="tr-TR" sz="3600" dirty="0" smtClean="0">
                <a:solidFill>
                  <a:schemeClr val="bg2"/>
                </a:solidFill>
                <a:latin typeface="Arial Narrow" pitchFamily="34" charset="0"/>
              </a:rPr>
              <a:t>edavi bölgesi kırmızı renk alır.</a:t>
            </a:r>
            <a:endParaRPr lang="en-US" sz="3600" dirty="0" smtClean="0">
              <a:solidFill>
                <a:schemeClr val="bg2"/>
              </a:solidFill>
              <a:latin typeface="Arial Narrow" pitchFamily="34" charset="0"/>
            </a:endParaRPr>
          </a:p>
          <a:p>
            <a:pPr lvl="1"/>
            <a:r>
              <a:rPr lang="en-US" sz="3600" dirty="0" err="1" smtClean="0">
                <a:solidFill>
                  <a:schemeClr val="bg2"/>
                </a:solidFill>
                <a:latin typeface="Arial Narrow" pitchFamily="34" charset="0"/>
              </a:rPr>
              <a:t>Perifol</a:t>
            </a:r>
            <a:r>
              <a:rPr lang="tr-TR" sz="3600" dirty="0" smtClean="0">
                <a:solidFill>
                  <a:schemeClr val="bg2"/>
                </a:solidFill>
                <a:latin typeface="Arial Narrow" pitchFamily="34" charset="0"/>
              </a:rPr>
              <a:t>iküler</a:t>
            </a:r>
            <a:r>
              <a:rPr lang="en-US" sz="3600" dirty="0" smtClean="0">
                <a:solidFill>
                  <a:schemeClr val="bg2"/>
                </a:solidFill>
                <a:latin typeface="Arial Narrow" pitchFamily="34" charset="0"/>
              </a:rPr>
              <a:t> </a:t>
            </a:r>
            <a:r>
              <a:rPr lang="tr-TR" sz="3600" dirty="0" smtClean="0">
                <a:solidFill>
                  <a:schemeClr val="bg2"/>
                </a:solidFill>
                <a:latin typeface="Arial Narrow" pitchFamily="34" charset="0"/>
              </a:rPr>
              <a:t>ödem</a:t>
            </a:r>
            <a:r>
              <a:rPr lang="en-US" sz="3600" dirty="0" smtClean="0">
                <a:solidFill>
                  <a:schemeClr val="bg2"/>
                </a:solidFill>
                <a:latin typeface="Arial Narrow" pitchFamily="34" charset="0"/>
              </a:rPr>
              <a:t>:  T</a:t>
            </a:r>
            <a:r>
              <a:rPr lang="tr-TR" sz="3600" dirty="0" smtClean="0">
                <a:solidFill>
                  <a:schemeClr val="bg2"/>
                </a:solidFill>
                <a:latin typeface="Arial Narrow" pitchFamily="34" charset="0"/>
              </a:rPr>
              <a:t>edavi bölgesinde her kıl folikülü etrafında şişlik oluşur.</a:t>
            </a:r>
            <a:endParaRPr lang="tr-TR" sz="3600" dirty="0" smtClean="0">
              <a:solidFill>
                <a:schemeClr val="accent2"/>
              </a:solidFill>
              <a:latin typeface="Arial Narrow" pitchFamily="34" charset="0"/>
            </a:endParaRPr>
          </a:p>
          <a:p>
            <a:pPr lvl="2"/>
            <a:r>
              <a:rPr lang="tr-TR" sz="3600" dirty="0" smtClean="0">
                <a:solidFill>
                  <a:schemeClr val="bg2"/>
                </a:solidFill>
                <a:latin typeface="Arial Narrow" pitchFamily="34" charset="0"/>
              </a:rPr>
              <a:t>Açık renkli tüy tedaviye yanıt vermeyebilir.</a:t>
            </a:r>
            <a:endParaRPr lang="en-US" sz="3600" dirty="0" smtClean="0">
              <a:solidFill>
                <a:schemeClr val="bg2"/>
              </a:solidFill>
              <a:latin typeface="Arial Narrow" pitchFamily="34" charset="0"/>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bwMode="auto">
          <a:xfrm>
            <a:off x="457200" y="685800"/>
            <a:ext cx="8229600" cy="792162"/>
          </a:xfrm>
          <a:noFill/>
          <a:ln>
            <a:miter lim="800000"/>
            <a:headEnd/>
            <a:tailEnd/>
          </a:ln>
        </p:spPr>
        <p:txBody>
          <a:bodyPr vert="horz" wrap="square" lIns="91440" tIns="45720" rIns="91440" bIns="45720" numCol="1" anchor="t" anchorCtr="0" compatLnSpc="1">
            <a:prstTxWarp prst="textNoShape">
              <a:avLst/>
            </a:prstTxWarp>
          </a:bodyPr>
          <a:lstStyle/>
          <a:p>
            <a:r>
              <a:rPr lang="tr-TR" dirty="0" smtClean="0">
                <a:solidFill>
                  <a:srgbClr val="AC0056"/>
                </a:solidFill>
                <a:latin typeface="Arial Narrow" pitchFamily="34" charset="0"/>
              </a:rPr>
              <a:t>Nasıl Tedavi Edilir</a:t>
            </a:r>
            <a:r>
              <a:rPr lang="en-US" dirty="0" smtClean="0">
                <a:solidFill>
                  <a:srgbClr val="AC0056"/>
                </a:solidFill>
                <a:latin typeface="Arial Narrow" pitchFamily="34" charset="0"/>
              </a:rPr>
              <a:t>?</a:t>
            </a:r>
          </a:p>
        </p:txBody>
      </p:sp>
      <p:sp>
        <p:nvSpPr>
          <p:cNvPr id="71683"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tr-TR" sz="3600" dirty="0" smtClean="0">
                <a:solidFill>
                  <a:schemeClr val="bg2"/>
                </a:solidFill>
                <a:latin typeface="Arial Narrow" pitchFamily="34" charset="0"/>
              </a:rPr>
              <a:t>Anajen evresinde farklı bölgelerdeki tüy oranları farklıdır.</a:t>
            </a:r>
            <a:endParaRPr lang="en-US" sz="3600" dirty="0" smtClean="0">
              <a:solidFill>
                <a:schemeClr val="bg2"/>
              </a:solidFill>
              <a:latin typeface="Arial Narrow" pitchFamily="34" charset="0"/>
            </a:endParaRPr>
          </a:p>
          <a:p>
            <a:pPr lvl="1"/>
            <a:r>
              <a:rPr lang="tr-TR" sz="3600" dirty="0" smtClean="0">
                <a:solidFill>
                  <a:schemeClr val="bg2"/>
                </a:solidFill>
                <a:latin typeface="Arial Narrow" pitchFamily="34" charset="0"/>
              </a:rPr>
              <a:t>Yüz</a:t>
            </a:r>
            <a:r>
              <a:rPr lang="en-US" sz="3600" dirty="0" smtClean="0">
                <a:solidFill>
                  <a:schemeClr val="bg2"/>
                </a:solidFill>
                <a:latin typeface="Arial Narrow" pitchFamily="34" charset="0"/>
              </a:rPr>
              <a:t>, </a:t>
            </a:r>
            <a:r>
              <a:rPr lang="tr-TR" sz="3600" dirty="0" smtClean="0">
                <a:solidFill>
                  <a:schemeClr val="bg2"/>
                </a:solidFill>
                <a:latin typeface="Arial Narrow" pitchFamily="34" charset="0"/>
              </a:rPr>
              <a:t>Koltuk altı</a:t>
            </a:r>
            <a:r>
              <a:rPr lang="en-US" sz="3600" dirty="0" smtClean="0">
                <a:solidFill>
                  <a:schemeClr val="bg2"/>
                </a:solidFill>
                <a:latin typeface="Arial Narrow" pitchFamily="34" charset="0"/>
              </a:rPr>
              <a:t>, </a:t>
            </a:r>
            <a:r>
              <a:rPr lang="tr-TR" sz="3600" dirty="0" smtClean="0">
                <a:solidFill>
                  <a:schemeClr val="bg2"/>
                </a:solidFill>
                <a:latin typeface="Arial Narrow" pitchFamily="34" charset="0"/>
              </a:rPr>
              <a:t>Genital bölge yaklaşık 20-35%</a:t>
            </a:r>
            <a:endParaRPr lang="en-US" sz="3600" dirty="0" smtClean="0">
              <a:solidFill>
                <a:schemeClr val="bg2"/>
              </a:solidFill>
              <a:latin typeface="Arial Narrow" pitchFamily="34" charset="0"/>
            </a:endParaRPr>
          </a:p>
          <a:p>
            <a:pPr lvl="1"/>
            <a:r>
              <a:rPr lang="tr-TR" sz="3600" dirty="0" smtClean="0">
                <a:solidFill>
                  <a:schemeClr val="bg2"/>
                </a:solidFill>
                <a:latin typeface="Arial Narrow" pitchFamily="34" charset="0"/>
              </a:rPr>
              <a:t>Gövde,Kol ve Bacaklar yaklaşık</a:t>
            </a:r>
            <a:r>
              <a:rPr lang="en-US" sz="3600" dirty="0" smtClean="0">
                <a:solidFill>
                  <a:schemeClr val="bg2"/>
                </a:solidFill>
                <a:latin typeface="Arial Narrow" pitchFamily="34" charset="0"/>
              </a:rPr>
              <a:t>10-20%</a:t>
            </a:r>
          </a:p>
          <a:p>
            <a:endParaRPr lang="en-US" dirty="0" smtClean="0">
              <a:solidFill>
                <a:schemeClr val="bg2"/>
              </a:solidFill>
              <a:latin typeface="Arial Narrow" pitchFamily="34" charset="0"/>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2"/>
          <p:cNvPicPr>
            <a:picLocks noChangeArrowheads="1"/>
          </p:cNvPicPr>
          <p:nvPr/>
        </p:nvPicPr>
        <p:blipFill>
          <a:blip r:embed="rId3" cstate="print"/>
          <a:srcRect/>
          <a:stretch>
            <a:fillRect/>
          </a:stretch>
        </p:blipFill>
        <p:spPr bwMode="auto">
          <a:xfrm>
            <a:off x="2819400" y="1622425"/>
            <a:ext cx="3509963" cy="4473575"/>
          </a:xfrm>
          <a:prstGeom prst="rect">
            <a:avLst/>
          </a:prstGeom>
          <a:noFill/>
          <a:ln w="9525">
            <a:noFill/>
            <a:miter lim="800000"/>
            <a:headEnd/>
            <a:tailEnd/>
          </a:ln>
        </p:spPr>
      </p:pic>
      <p:sp>
        <p:nvSpPr>
          <p:cNvPr id="21507" name="Rectangle 3"/>
          <p:cNvSpPr>
            <a:spLocks noChangeArrowheads="1"/>
          </p:cNvSpPr>
          <p:nvPr/>
        </p:nvSpPr>
        <p:spPr bwMode="auto">
          <a:xfrm>
            <a:off x="2435225" y="752475"/>
            <a:ext cx="4194175" cy="619125"/>
          </a:xfrm>
          <a:prstGeom prst="rect">
            <a:avLst/>
          </a:prstGeom>
          <a:noFill/>
          <a:ln w="9525">
            <a:noFill/>
            <a:miter lim="800000"/>
            <a:headEnd/>
            <a:tailEnd/>
          </a:ln>
        </p:spPr>
        <p:txBody>
          <a:bodyPr lIns="92075" tIns="46038" rIns="92075" bIns="46038" anchor="ctr"/>
          <a:lstStyle/>
          <a:p>
            <a:pPr algn="ctr" eaLnBrk="0" hangingPunct="0"/>
            <a:r>
              <a:rPr lang="tr-TR" sz="4400">
                <a:solidFill>
                  <a:srgbClr val="AC0056"/>
                </a:solidFill>
                <a:latin typeface="Arial Narrow" pitchFamily="34" charset="0"/>
                <a:cs typeface="Arial" pitchFamily="34" charset="0"/>
              </a:rPr>
              <a:t>Tüy Folikülü Yapısı</a:t>
            </a:r>
            <a:endParaRPr lang="en-US" sz="4400">
              <a:solidFill>
                <a:srgbClr val="AC0056"/>
              </a:solidFill>
              <a:latin typeface="Arial Narrow" pitchFamily="34" charset="0"/>
              <a:cs typeface="Arial" pitchFamily="34" charset="0"/>
            </a:endParaRPr>
          </a:p>
        </p:txBody>
      </p:sp>
      <p:sp>
        <p:nvSpPr>
          <p:cNvPr id="21508" name="Rectangle 4"/>
          <p:cNvSpPr>
            <a:spLocks noChangeArrowheads="1"/>
          </p:cNvSpPr>
          <p:nvPr/>
        </p:nvSpPr>
        <p:spPr bwMode="auto">
          <a:xfrm>
            <a:off x="6338888" y="2138363"/>
            <a:ext cx="2595562" cy="904875"/>
          </a:xfrm>
          <a:prstGeom prst="rect">
            <a:avLst/>
          </a:prstGeom>
          <a:noFill/>
          <a:ln w="9525">
            <a:noFill/>
            <a:miter lim="800000"/>
            <a:headEnd/>
            <a:tailEnd/>
          </a:ln>
        </p:spPr>
        <p:txBody>
          <a:bodyPr lIns="92075" tIns="46038" rIns="92075" bIns="46038">
            <a:spAutoFit/>
          </a:bodyPr>
          <a:lstStyle/>
          <a:p>
            <a:pPr eaLnBrk="0" hangingPunct="0">
              <a:spcBef>
                <a:spcPct val="20000"/>
              </a:spcBef>
            </a:pPr>
            <a:r>
              <a:rPr lang="en-US" sz="2400">
                <a:latin typeface="Arial Narrow" pitchFamily="34" charset="0"/>
                <a:cs typeface="Arial" pitchFamily="34" charset="0"/>
              </a:rPr>
              <a:t>Epidermis</a:t>
            </a:r>
          </a:p>
          <a:p>
            <a:pPr eaLnBrk="0" hangingPunct="0">
              <a:spcBef>
                <a:spcPct val="20000"/>
              </a:spcBef>
            </a:pPr>
            <a:r>
              <a:rPr lang="en-US" sz="2400">
                <a:latin typeface="Arial Narrow" pitchFamily="34" charset="0"/>
                <a:cs typeface="Arial" pitchFamily="34" charset="0"/>
              </a:rPr>
              <a:t>Seba</a:t>
            </a:r>
            <a:r>
              <a:rPr lang="tr-TR" sz="2400">
                <a:latin typeface="Arial Narrow" pitchFamily="34" charset="0"/>
                <a:cs typeface="Arial" pitchFamily="34" charset="0"/>
              </a:rPr>
              <a:t>se bez</a:t>
            </a:r>
            <a:endParaRPr lang="en-US" sz="2400">
              <a:latin typeface="Arial Narrow" pitchFamily="34" charset="0"/>
              <a:cs typeface="Arial" pitchFamily="34" charset="0"/>
            </a:endParaRPr>
          </a:p>
        </p:txBody>
      </p:sp>
      <p:sp>
        <p:nvSpPr>
          <p:cNvPr id="21509" name="Line 5"/>
          <p:cNvSpPr>
            <a:spLocks noChangeShapeType="1"/>
          </p:cNvSpPr>
          <p:nvPr/>
        </p:nvSpPr>
        <p:spPr bwMode="auto">
          <a:xfrm>
            <a:off x="2438400" y="2590800"/>
            <a:ext cx="1828800" cy="455613"/>
          </a:xfrm>
          <a:prstGeom prst="line">
            <a:avLst/>
          </a:prstGeom>
          <a:noFill/>
          <a:ln w="25400">
            <a:solidFill>
              <a:schemeClr val="tx1"/>
            </a:solidFill>
            <a:round/>
            <a:headEnd type="none" w="sm" len="sm"/>
            <a:tailEnd type="none" w="sm" len="sm"/>
          </a:ln>
        </p:spPr>
        <p:txBody>
          <a:bodyPr/>
          <a:lstStyle/>
          <a:p>
            <a:endParaRPr lang="tr-TR"/>
          </a:p>
        </p:txBody>
      </p:sp>
      <p:sp>
        <p:nvSpPr>
          <p:cNvPr id="21510" name="Line 6"/>
          <p:cNvSpPr>
            <a:spLocks noChangeShapeType="1"/>
          </p:cNvSpPr>
          <p:nvPr/>
        </p:nvSpPr>
        <p:spPr bwMode="auto">
          <a:xfrm flipH="1">
            <a:off x="4267200" y="4343400"/>
            <a:ext cx="2416175" cy="630238"/>
          </a:xfrm>
          <a:prstGeom prst="line">
            <a:avLst/>
          </a:prstGeom>
          <a:noFill/>
          <a:ln w="25400">
            <a:solidFill>
              <a:schemeClr val="tx1"/>
            </a:solidFill>
            <a:round/>
            <a:headEnd type="none" w="sm" len="sm"/>
            <a:tailEnd type="none" w="sm" len="sm"/>
          </a:ln>
        </p:spPr>
        <p:txBody>
          <a:bodyPr/>
          <a:lstStyle/>
          <a:p>
            <a:endParaRPr lang="tr-TR"/>
          </a:p>
        </p:txBody>
      </p:sp>
      <p:sp>
        <p:nvSpPr>
          <p:cNvPr id="21511" name="Freeform 7"/>
          <p:cNvSpPr>
            <a:spLocks/>
          </p:cNvSpPr>
          <p:nvPr/>
        </p:nvSpPr>
        <p:spPr bwMode="auto">
          <a:xfrm>
            <a:off x="2684463" y="4252913"/>
            <a:ext cx="1277937" cy="1003300"/>
          </a:xfrm>
          <a:custGeom>
            <a:avLst/>
            <a:gdLst>
              <a:gd name="T0" fmla="*/ 0 w 805"/>
              <a:gd name="T1" fmla="*/ 0 h 632"/>
              <a:gd name="T2" fmla="*/ 2147483647 w 805"/>
              <a:gd name="T3" fmla="*/ 2147483647 h 632"/>
              <a:gd name="T4" fmla="*/ 0 60000 65536"/>
              <a:gd name="T5" fmla="*/ 0 60000 65536"/>
              <a:gd name="T6" fmla="*/ 0 w 805"/>
              <a:gd name="T7" fmla="*/ 0 h 632"/>
              <a:gd name="T8" fmla="*/ 805 w 805"/>
              <a:gd name="T9" fmla="*/ 632 h 632"/>
            </a:gdLst>
            <a:ahLst/>
            <a:cxnLst>
              <a:cxn ang="T4">
                <a:pos x="T0" y="T1"/>
              </a:cxn>
              <a:cxn ang="T5">
                <a:pos x="T2" y="T3"/>
              </a:cxn>
            </a:cxnLst>
            <a:rect l="T6" t="T7" r="T8" b="T9"/>
            <a:pathLst>
              <a:path w="805" h="632">
                <a:moveTo>
                  <a:pt x="0" y="0"/>
                </a:moveTo>
                <a:lnTo>
                  <a:pt x="805" y="632"/>
                </a:lnTo>
              </a:path>
            </a:pathLst>
          </a:custGeom>
          <a:noFill/>
          <a:ln w="25400">
            <a:solidFill>
              <a:schemeClr val="tx1"/>
            </a:solidFill>
            <a:round/>
            <a:headEnd type="none" w="sm" len="sm"/>
            <a:tailEnd type="none" w="sm" len="sm"/>
          </a:ln>
        </p:spPr>
        <p:txBody>
          <a:bodyPr/>
          <a:lstStyle/>
          <a:p>
            <a:endParaRPr lang="tr-TR"/>
          </a:p>
        </p:txBody>
      </p:sp>
      <p:sp>
        <p:nvSpPr>
          <p:cNvPr id="21512" name="Line 8"/>
          <p:cNvSpPr>
            <a:spLocks noChangeShapeType="1"/>
          </p:cNvSpPr>
          <p:nvPr/>
        </p:nvSpPr>
        <p:spPr bwMode="auto">
          <a:xfrm flipV="1">
            <a:off x="5029200" y="2439988"/>
            <a:ext cx="1352550" cy="379412"/>
          </a:xfrm>
          <a:prstGeom prst="line">
            <a:avLst/>
          </a:prstGeom>
          <a:noFill/>
          <a:ln w="25400">
            <a:solidFill>
              <a:schemeClr val="tx1"/>
            </a:solidFill>
            <a:round/>
            <a:headEnd type="none" w="sm" len="sm"/>
            <a:tailEnd type="none" w="sm" len="sm"/>
          </a:ln>
        </p:spPr>
        <p:txBody>
          <a:bodyPr/>
          <a:lstStyle/>
          <a:p>
            <a:endParaRPr lang="tr-TR"/>
          </a:p>
        </p:txBody>
      </p:sp>
      <p:sp>
        <p:nvSpPr>
          <p:cNvPr id="21513" name="Line 9"/>
          <p:cNvSpPr>
            <a:spLocks noChangeShapeType="1"/>
          </p:cNvSpPr>
          <p:nvPr/>
        </p:nvSpPr>
        <p:spPr bwMode="auto">
          <a:xfrm flipV="1">
            <a:off x="4572000" y="2744788"/>
            <a:ext cx="1758950" cy="836612"/>
          </a:xfrm>
          <a:prstGeom prst="line">
            <a:avLst/>
          </a:prstGeom>
          <a:noFill/>
          <a:ln w="25400">
            <a:solidFill>
              <a:schemeClr val="tx1"/>
            </a:solidFill>
            <a:round/>
            <a:headEnd type="none" w="sm" len="sm"/>
            <a:tailEnd type="none" w="sm" len="sm"/>
          </a:ln>
        </p:spPr>
        <p:txBody>
          <a:bodyPr/>
          <a:lstStyle/>
          <a:p>
            <a:endParaRPr lang="tr-TR"/>
          </a:p>
        </p:txBody>
      </p:sp>
      <p:sp>
        <p:nvSpPr>
          <p:cNvPr id="21514" name="Line 10"/>
          <p:cNvSpPr>
            <a:spLocks noChangeShapeType="1"/>
          </p:cNvSpPr>
          <p:nvPr/>
        </p:nvSpPr>
        <p:spPr bwMode="auto">
          <a:xfrm flipV="1">
            <a:off x="4191000" y="3506788"/>
            <a:ext cx="2300288" cy="1217612"/>
          </a:xfrm>
          <a:prstGeom prst="line">
            <a:avLst/>
          </a:prstGeom>
          <a:noFill/>
          <a:ln w="25400">
            <a:solidFill>
              <a:schemeClr val="tx1"/>
            </a:solidFill>
            <a:round/>
            <a:headEnd type="none" w="sm" len="sm"/>
            <a:tailEnd type="none" w="sm" len="sm"/>
          </a:ln>
        </p:spPr>
        <p:txBody>
          <a:bodyPr/>
          <a:lstStyle/>
          <a:p>
            <a:endParaRPr lang="tr-TR"/>
          </a:p>
        </p:txBody>
      </p:sp>
      <p:sp>
        <p:nvSpPr>
          <p:cNvPr id="21515" name="Rectangle 11"/>
          <p:cNvSpPr>
            <a:spLocks noChangeArrowheads="1"/>
          </p:cNvSpPr>
          <p:nvPr/>
        </p:nvSpPr>
        <p:spPr bwMode="auto">
          <a:xfrm>
            <a:off x="6646863" y="4038600"/>
            <a:ext cx="1354137" cy="461963"/>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sz="2400">
                <a:latin typeface="Arial Narrow" pitchFamily="34" charset="0"/>
                <a:cs typeface="Arial" pitchFamily="34" charset="0"/>
              </a:rPr>
              <a:t>Bulb</a:t>
            </a:r>
          </a:p>
        </p:txBody>
      </p:sp>
      <p:sp>
        <p:nvSpPr>
          <p:cNvPr id="21516" name="Rectangle 12"/>
          <p:cNvSpPr>
            <a:spLocks noChangeArrowheads="1"/>
          </p:cNvSpPr>
          <p:nvPr/>
        </p:nvSpPr>
        <p:spPr bwMode="auto">
          <a:xfrm>
            <a:off x="609600" y="5988050"/>
            <a:ext cx="7162800" cy="366713"/>
          </a:xfrm>
          <a:prstGeom prst="rect">
            <a:avLst/>
          </a:prstGeom>
          <a:noFill/>
          <a:ln w="9525">
            <a:noFill/>
            <a:miter lim="800000"/>
            <a:headEnd/>
            <a:tailEnd/>
          </a:ln>
        </p:spPr>
        <p:txBody>
          <a:bodyPr lIns="92075" tIns="46038" rIns="92075" bIns="46038">
            <a:spAutoFit/>
          </a:bodyPr>
          <a:lstStyle/>
          <a:p>
            <a:pPr algn="ctr" eaLnBrk="0" hangingPunct="0">
              <a:spcBef>
                <a:spcPct val="50000"/>
              </a:spcBef>
              <a:buClr>
                <a:srgbClr val="0000C8"/>
              </a:buClr>
              <a:buSzPct val="70000"/>
              <a:buFont typeface="ZapfDingbats" pitchFamily="82" charset="2"/>
              <a:buNone/>
            </a:pPr>
            <a:r>
              <a:rPr lang="en-US" b="1">
                <a:latin typeface="Arial Narrow" pitchFamily="34" charset="0"/>
                <a:cs typeface="Arial" pitchFamily="34" charset="0"/>
              </a:rPr>
              <a:t>**Bulb</a:t>
            </a:r>
            <a:r>
              <a:rPr lang="tr-TR" b="1">
                <a:latin typeface="Arial Narrow" pitchFamily="34" charset="0"/>
                <a:cs typeface="Arial" pitchFamily="34" charset="0"/>
              </a:rPr>
              <a:t> ve </a:t>
            </a:r>
            <a:r>
              <a:rPr lang="en-US" b="1">
                <a:latin typeface="Arial Narrow" pitchFamily="34" charset="0"/>
                <a:cs typeface="Arial" pitchFamily="34" charset="0"/>
              </a:rPr>
              <a:t>bulge</a:t>
            </a:r>
            <a:r>
              <a:rPr lang="tr-TR" b="1">
                <a:latin typeface="Arial Narrow" pitchFamily="34" charset="0"/>
                <a:cs typeface="Arial" pitchFamily="34" charset="0"/>
              </a:rPr>
              <a:t> tüyün yeniden büyümesinde önemli yapılardır.</a:t>
            </a:r>
            <a:endParaRPr lang="en-US" b="1">
              <a:latin typeface="Arial Narrow" pitchFamily="34" charset="0"/>
              <a:cs typeface="Arial" pitchFamily="34" charset="0"/>
            </a:endParaRPr>
          </a:p>
        </p:txBody>
      </p:sp>
      <p:sp>
        <p:nvSpPr>
          <p:cNvPr id="21517" name="Text Box 13"/>
          <p:cNvSpPr txBox="1">
            <a:spLocks noChangeArrowheads="1"/>
          </p:cNvSpPr>
          <p:nvPr/>
        </p:nvSpPr>
        <p:spPr bwMode="auto">
          <a:xfrm>
            <a:off x="1143000" y="2178050"/>
            <a:ext cx="1600200" cy="457200"/>
          </a:xfrm>
          <a:prstGeom prst="rect">
            <a:avLst/>
          </a:prstGeom>
          <a:noFill/>
          <a:ln w="9525" algn="ctr">
            <a:noFill/>
            <a:miter lim="800000"/>
            <a:headEnd/>
            <a:tailEnd/>
          </a:ln>
        </p:spPr>
        <p:txBody>
          <a:bodyPr>
            <a:spAutoFit/>
          </a:bodyPr>
          <a:lstStyle/>
          <a:p>
            <a:pPr algn="ctr" eaLnBrk="0" hangingPunct="0">
              <a:spcBef>
                <a:spcPct val="50000"/>
              </a:spcBef>
            </a:pPr>
            <a:r>
              <a:rPr lang="tr-TR" sz="2400">
                <a:latin typeface="Arial Narrow" pitchFamily="34" charset="0"/>
                <a:ea typeface="ヒラギノ角ゴ Pro W3" pitchFamily="16" charset="-128"/>
              </a:rPr>
              <a:t>Folikül</a:t>
            </a:r>
            <a:endParaRPr lang="en-US" sz="2400">
              <a:latin typeface="Arial Narrow" pitchFamily="34" charset="0"/>
              <a:ea typeface="ヒラギノ角ゴ Pro W3" pitchFamily="16" charset="-128"/>
            </a:endParaRPr>
          </a:p>
        </p:txBody>
      </p:sp>
      <p:sp>
        <p:nvSpPr>
          <p:cNvPr id="21518" name="Text Box 14"/>
          <p:cNvSpPr txBox="1">
            <a:spLocks noChangeArrowheads="1"/>
          </p:cNvSpPr>
          <p:nvPr/>
        </p:nvSpPr>
        <p:spPr bwMode="auto">
          <a:xfrm>
            <a:off x="6096000" y="3200400"/>
            <a:ext cx="1676400" cy="457200"/>
          </a:xfrm>
          <a:prstGeom prst="rect">
            <a:avLst/>
          </a:prstGeom>
          <a:noFill/>
          <a:ln w="9525" algn="ctr">
            <a:noFill/>
            <a:miter lim="800000"/>
            <a:headEnd/>
            <a:tailEnd/>
          </a:ln>
        </p:spPr>
        <p:txBody>
          <a:bodyPr>
            <a:spAutoFit/>
          </a:bodyPr>
          <a:lstStyle/>
          <a:p>
            <a:pPr algn="ctr" eaLnBrk="0" hangingPunct="0">
              <a:spcBef>
                <a:spcPct val="50000"/>
              </a:spcBef>
            </a:pPr>
            <a:r>
              <a:rPr lang="tr-TR" sz="2400">
                <a:latin typeface="Arial Narrow" pitchFamily="34" charset="0"/>
                <a:ea typeface="ヒラギノ角ゴ Pro W3" pitchFamily="16" charset="-128"/>
              </a:rPr>
              <a:t>Bulge</a:t>
            </a:r>
            <a:endParaRPr lang="en-US" sz="2400">
              <a:latin typeface="Arial Narrow" pitchFamily="34" charset="0"/>
              <a:ea typeface="ヒラギノ角ゴ Pro W3" pitchFamily="16" charset="-128"/>
            </a:endParaRPr>
          </a:p>
        </p:txBody>
      </p:sp>
      <p:sp>
        <p:nvSpPr>
          <p:cNvPr id="21519" name="Text Box 15"/>
          <p:cNvSpPr txBox="1">
            <a:spLocks noChangeArrowheads="1"/>
          </p:cNvSpPr>
          <p:nvPr/>
        </p:nvSpPr>
        <p:spPr bwMode="auto">
          <a:xfrm>
            <a:off x="533400" y="3749675"/>
            <a:ext cx="2438400" cy="461963"/>
          </a:xfrm>
          <a:prstGeom prst="rect">
            <a:avLst/>
          </a:prstGeom>
          <a:noFill/>
          <a:ln w="9525" algn="ctr">
            <a:noFill/>
            <a:miter lim="800000"/>
            <a:headEnd/>
            <a:tailEnd/>
          </a:ln>
        </p:spPr>
        <p:txBody>
          <a:bodyPr>
            <a:spAutoFit/>
          </a:bodyPr>
          <a:lstStyle/>
          <a:p>
            <a:pPr algn="ctr" eaLnBrk="0" hangingPunct="0">
              <a:spcBef>
                <a:spcPct val="50000"/>
              </a:spcBef>
            </a:pPr>
            <a:r>
              <a:rPr lang="en-US" sz="2400">
                <a:latin typeface="Arial Narrow" pitchFamily="34" charset="0"/>
                <a:ea typeface="ヒラギノ角ゴ Pro W3" pitchFamily="16" charset="-128"/>
              </a:rPr>
              <a:t>Matri</a:t>
            </a:r>
            <a:r>
              <a:rPr lang="tr-TR" sz="2400">
                <a:latin typeface="Arial Narrow" pitchFamily="34" charset="0"/>
                <a:ea typeface="ヒラギノ角ゴ Pro W3" pitchFamily="16" charset="-128"/>
              </a:rPr>
              <a:t>ks</a:t>
            </a:r>
            <a:endParaRPr lang="en-US" sz="2400">
              <a:latin typeface="Arial Narrow" pitchFamily="34" charset="0"/>
              <a:ea typeface="ヒラギノ角ゴ Pro W3" pitchFamily="16" charset="-128"/>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457200" y="762000"/>
            <a:ext cx="8229600" cy="990600"/>
          </a:xfrm>
          <a:noFill/>
          <a:ln>
            <a:miter lim="800000"/>
            <a:headEnd/>
            <a:tailEnd/>
          </a:ln>
        </p:spPr>
        <p:txBody>
          <a:bodyPr vert="horz" wrap="square" lIns="91440" tIns="45720" rIns="91440" bIns="45720" numCol="1" anchor="t" anchorCtr="0" compatLnSpc="1">
            <a:prstTxWarp prst="textNoShape">
              <a:avLst/>
            </a:prstTxWarp>
          </a:bodyPr>
          <a:lstStyle/>
          <a:p>
            <a:r>
              <a:rPr lang="tr-TR" smtClean="0">
                <a:solidFill>
                  <a:srgbClr val="AC0056"/>
                </a:solidFill>
                <a:latin typeface="Arial Narrow" pitchFamily="34" charset="0"/>
              </a:rPr>
              <a:t>Tüy Folikülü Yaşam Siklusu</a:t>
            </a:r>
            <a:endParaRPr lang="en-US" smtClean="0">
              <a:solidFill>
                <a:srgbClr val="AC0056"/>
              </a:solidFill>
              <a:latin typeface="Arial Narrow" pitchFamily="34" charset="0"/>
            </a:endParaRPr>
          </a:p>
        </p:txBody>
      </p:sp>
      <p:sp>
        <p:nvSpPr>
          <p:cNvPr id="20483" name="Rectangle 3"/>
          <p:cNvSpPr>
            <a:spLocks noGrp="1" noChangeArrowheads="1"/>
          </p:cNvSpPr>
          <p:nvPr>
            <p:ph type="body" idx="1"/>
          </p:nvPr>
        </p:nvSpPr>
        <p:spPr bwMode="auto">
          <a:xfrm>
            <a:off x="457200" y="2057400"/>
            <a:ext cx="8229600" cy="4068763"/>
          </a:xfrm>
          <a:noFill/>
          <a:ln>
            <a:miter lim="800000"/>
            <a:headEnd/>
            <a:tailEnd/>
          </a:ln>
        </p:spPr>
        <p:txBody>
          <a:bodyPr vert="horz" wrap="square" lIns="91440" tIns="45720" rIns="91440" bIns="45720" numCol="1" anchor="t" anchorCtr="0" compatLnSpc="1">
            <a:prstTxWarp prst="textNoShape">
              <a:avLst/>
            </a:prstTxWarp>
          </a:bodyPr>
          <a:lstStyle/>
          <a:p>
            <a:r>
              <a:rPr lang="tr-TR" sz="3600" dirty="0" smtClean="0">
                <a:solidFill>
                  <a:schemeClr val="bg2"/>
                </a:solidFill>
                <a:latin typeface="Arial Narrow" pitchFamily="34" charset="0"/>
              </a:rPr>
              <a:t>3 faza ayrılır;</a:t>
            </a:r>
            <a:endParaRPr lang="en-US" sz="3600" dirty="0" smtClean="0">
              <a:solidFill>
                <a:schemeClr val="bg2"/>
              </a:solidFill>
              <a:latin typeface="Arial Narrow" pitchFamily="34" charset="0"/>
            </a:endParaRPr>
          </a:p>
          <a:p>
            <a:pPr lvl="1"/>
            <a:r>
              <a:rPr lang="en-US" sz="3600" dirty="0" smtClean="0">
                <a:solidFill>
                  <a:srgbClr val="AC0056"/>
                </a:solidFill>
                <a:latin typeface="Arial Narrow" pitchFamily="34" charset="0"/>
              </a:rPr>
              <a:t>Ana</a:t>
            </a:r>
            <a:r>
              <a:rPr lang="tr-TR" sz="3600" dirty="0" smtClean="0">
                <a:solidFill>
                  <a:srgbClr val="AC0056"/>
                </a:solidFill>
                <a:latin typeface="Arial Narrow" pitchFamily="34" charset="0"/>
              </a:rPr>
              <a:t>j</a:t>
            </a:r>
            <a:r>
              <a:rPr lang="en-US" sz="3600" dirty="0" smtClean="0">
                <a:solidFill>
                  <a:srgbClr val="AC0056"/>
                </a:solidFill>
                <a:latin typeface="Arial Narrow" pitchFamily="34" charset="0"/>
              </a:rPr>
              <a:t>en</a:t>
            </a:r>
            <a:r>
              <a:rPr lang="tr-TR" sz="3600" dirty="0" smtClean="0">
                <a:solidFill>
                  <a:srgbClr val="AC0056"/>
                </a:solidFill>
                <a:latin typeface="Arial Narrow" pitchFamily="34" charset="0"/>
              </a:rPr>
              <a:t> fazı</a:t>
            </a:r>
            <a:r>
              <a:rPr lang="tr-TR" sz="3600" dirty="0" smtClean="0">
                <a:solidFill>
                  <a:schemeClr val="bg2"/>
                </a:solidFill>
                <a:latin typeface="Arial Narrow" pitchFamily="34" charset="0"/>
              </a:rPr>
              <a:t>; aktif büyüme dönemi</a:t>
            </a:r>
            <a:endParaRPr lang="en-US" sz="3600" dirty="0" smtClean="0">
              <a:solidFill>
                <a:schemeClr val="bg2"/>
              </a:solidFill>
              <a:latin typeface="Arial Narrow" pitchFamily="34" charset="0"/>
            </a:endParaRPr>
          </a:p>
          <a:p>
            <a:pPr lvl="1"/>
            <a:r>
              <a:rPr lang="tr-TR" sz="3600" dirty="0" smtClean="0">
                <a:solidFill>
                  <a:srgbClr val="AC0056"/>
                </a:solidFill>
                <a:latin typeface="Arial Narrow" pitchFamily="34" charset="0"/>
              </a:rPr>
              <a:t>K</a:t>
            </a:r>
            <a:r>
              <a:rPr lang="en-US" sz="3600" dirty="0" err="1" smtClean="0">
                <a:solidFill>
                  <a:srgbClr val="AC0056"/>
                </a:solidFill>
                <a:latin typeface="Arial Narrow" pitchFamily="34" charset="0"/>
              </a:rPr>
              <a:t>ata</a:t>
            </a:r>
            <a:r>
              <a:rPr lang="tr-TR" sz="3600" dirty="0" smtClean="0">
                <a:solidFill>
                  <a:srgbClr val="AC0056"/>
                </a:solidFill>
                <a:latin typeface="Arial Narrow" pitchFamily="34" charset="0"/>
              </a:rPr>
              <a:t>j</a:t>
            </a:r>
            <a:r>
              <a:rPr lang="en-US" sz="3600" dirty="0" smtClean="0">
                <a:solidFill>
                  <a:srgbClr val="AC0056"/>
                </a:solidFill>
                <a:latin typeface="Arial Narrow" pitchFamily="34" charset="0"/>
              </a:rPr>
              <a:t>en</a:t>
            </a:r>
            <a:r>
              <a:rPr lang="tr-TR" sz="3600" dirty="0" smtClean="0">
                <a:solidFill>
                  <a:srgbClr val="AC0056"/>
                </a:solidFill>
                <a:latin typeface="Arial Narrow" pitchFamily="34" charset="0"/>
              </a:rPr>
              <a:t> fazı</a:t>
            </a:r>
            <a:r>
              <a:rPr lang="tr-TR" sz="3600" dirty="0" smtClean="0">
                <a:solidFill>
                  <a:schemeClr val="bg2"/>
                </a:solidFill>
                <a:latin typeface="Arial Narrow" pitchFamily="34" charset="0"/>
              </a:rPr>
              <a:t>; gerilme dönemi</a:t>
            </a:r>
            <a:endParaRPr lang="en-US" sz="3600" dirty="0" smtClean="0">
              <a:solidFill>
                <a:schemeClr val="bg2"/>
              </a:solidFill>
              <a:latin typeface="Arial Narrow" pitchFamily="34" charset="0"/>
            </a:endParaRPr>
          </a:p>
          <a:p>
            <a:pPr lvl="1"/>
            <a:r>
              <a:rPr lang="en-US" sz="3600" dirty="0" smtClean="0">
                <a:solidFill>
                  <a:srgbClr val="AC0056"/>
                </a:solidFill>
                <a:latin typeface="Arial Narrow" pitchFamily="34" charset="0"/>
              </a:rPr>
              <a:t>Tel</a:t>
            </a:r>
            <a:r>
              <a:rPr lang="tr-TR" sz="3600" dirty="0" smtClean="0">
                <a:solidFill>
                  <a:srgbClr val="AC0056"/>
                </a:solidFill>
                <a:latin typeface="Arial Narrow" pitchFamily="34" charset="0"/>
              </a:rPr>
              <a:t>oj</a:t>
            </a:r>
            <a:r>
              <a:rPr lang="en-US" sz="3600" dirty="0" smtClean="0">
                <a:solidFill>
                  <a:srgbClr val="AC0056"/>
                </a:solidFill>
                <a:latin typeface="Arial Narrow" pitchFamily="34" charset="0"/>
              </a:rPr>
              <a:t>en</a:t>
            </a:r>
            <a:r>
              <a:rPr lang="tr-TR" sz="3600" dirty="0" smtClean="0">
                <a:solidFill>
                  <a:srgbClr val="AC0056"/>
                </a:solidFill>
                <a:latin typeface="Arial Narrow" pitchFamily="34" charset="0"/>
              </a:rPr>
              <a:t> fazı</a:t>
            </a:r>
            <a:r>
              <a:rPr lang="tr-TR" sz="3600" dirty="0" smtClean="0">
                <a:solidFill>
                  <a:schemeClr val="bg2"/>
                </a:solidFill>
                <a:latin typeface="Arial Narrow" pitchFamily="34" charset="0"/>
              </a:rPr>
              <a:t>; dinlenme dönemi</a:t>
            </a:r>
            <a:endParaRPr lang="en-US" sz="3600" dirty="0" smtClean="0">
              <a:solidFill>
                <a:schemeClr val="bg2"/>
              </a:solidFill>
              <a:latin typeface="Arial Narrow" pitchFamily="34" charset="0"/>
            </a:endParaRPr>
          </a:p>
          <a:p>
            <a:pPr lvl="2"/>
            <a:endParaRPr lang="tr-TR" sz="3600" dirty="0" smtClean="0">
              <a:solidFill>
                <a:schemeClr val="bg2"/>
              </a:solidFill>
              <a:latin typeface="Arial Narrow" pitchFamily="34" charset="0"/>
            </a:endParaRPr>
          </a:p>
          <a:p>
            <a:pPr lvl="2">
              <a:buFontTx/>
              <a:buNone/>
            </a:pPr>
            <a:endParaRPr lang="en-US" sz="3600" dirty="0" smtClean="0">
              <a:solidFill>
                <a:schemeClr val="bg2"/>
              </a:solidFill>
              <a:latin typeface="Arial Narrow" pitchFamily="34" charset="0"/>
            </a:endParaRPr>
          </a:p>
          <a:p>
            <a:pPr lvl="2"/>
            <a:endParaRPr lang="en-US" sz="3500" dirty="0" smtClean="0">
              <a:solidFill>
                <a:schemeClr val="bg2"/>
              </a:solidFill>
              <a:latin typeface="Arial Narrow" pitchFamily="34"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102" name="Rectangle 6"/>
          <p:cNvSpPr>
            <a:spLocks noGrp="1" noChangeArrowheads="1"/>
          </p:cNvSpPr>
          <p:nvPr>
            <p:ph type="ctrTitle" idx="4294967295"/>
          </p:nvPr>
        </p:nvSpPr>
        <p:spPr bwMode="auto">
          <a:xfrm>
            <a:off x="685800" y="1654175"/>
            <a:ext cx="7772400" cy="1470025"/>
          </a:xfrm>
          <a:prstGeom prst="rect">
            <a:avLst/>
          </a:prstGeom>
          <a:noFill/>
          <a:ln>
            <a:miter lim="800000"/>
            <a:headEnd/>
            <a:tailEnd/>
          </a:ln>
        </p:spPr>
        <p:txBody>
          <a:bodyPr/>
          <a:lstStyle/>
          <a:p>
            <a:r>
              <a:rPr lang="en-US" dirty="0" err="1" smtClean="0">
                <a:solidFill>
                  <a:srgbClr val="AC0056"/>
                </a:solidFill>
                <a:latin typeface="Arial Narrow" pitchFamily="34" charset="0"/>
              </a:rPr>
              <a:t>GentleYAG</a:t>
            </a:r>
            <a:endParaRPr lang="en-US" dirty="0" smtClean="0">
              <a:solidFill>
                <a:srgbClr val="AC0056"/>
              </a:solidFill>
              <a:latin typeface="Arial Narrow" pitchFamily="34" charset="0"/>
            </a:endParaRPr>
          </a:p>
        </p:txBody>
      </p:sp>
      <p:sp>
        <p:nvSpPr>
          <p:cNvPr id="4104" name="Rectangle 8"/>
          <p:cNvSpPr>
            <a:spLocks noGrp="1" noChangeArrowheads="1"/>
          </p:cNvSpPr>
          <p:nvPr>
            <p:ph type="subTitle" idx="4294967295"/>
          </p:nvPr>
        </p:nvSpPr>
        <p:spPr bwMode="auto">
          <a:xfrm>
            <a:off x="1371600" y="3886200"/>
            <a:ext cx="6400800" cy="1752600"/>
          </a:xfrm>
          <a:prstGeom prst="rect">
            <a:avLst/>
          </a:prstGeom>
          <a:noFill/>
          <a:ln>
            <a:miter lim="800000"/>
            <a:headEnd/>
            <a:tailEnd/>
          </a:ln>
        </p:spPr>
        <p:txBody>
          <a:bodyPr/>
          <a:lstStyle/>
          <a:p>
            <a:pPr marL="0" indent="0" algn="ctr">
              <a:buFontTx/>
              <a:buNone/>
            </a:pPr>
            <a:endParaRPr lang="tr-TR" smtClean="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2028825" y="590550"/>
            <a:ext cx="4884738" cy="769938"/>
          </a:xfrm>
          <a:prstGeom prst="rect">
            <a:avLst/>
          </a:prstGeom>
          <a:noFill/>
          <a:ln w="9525">
            <a:noFill/>
            <a:miter lim="800000"/>
            <a:headEnd/>
            <a:tailEnd/>
          </a:ln>
        </p:spPr>
        <p:txBody>
          <a:bodyPr wrap="none">
            <a:spAutoFit/>
          </a:bodyPr>
          <a:lstStyle/>
          <a:p>
            <a:pPr algn="ctr"/>
            <a:r>
              <a:rPr lang="en-US" sz="4400">
                <a:solidFill>
                  <a:srgbClr val="AC0056"/>
                </a:solidFill>
                <a:latin typeface="Arial Narrow" pitchFamily="34" charset="0"/>
                <a:cs typeface="Arial" pitchFamily="34" charset="0"/>
              </a:rPr>
              <a:t> </a:t>
            </a:r>
            <a:r>
              <a:rPr lang="tr-TR" sz="4400">
                <a:solidFill>
                  <a:srgbClr val="AC0056"/>
                </a:solidFill>
                <a:latin typeface="Arial Narrow" pitchFamily="34" charset="0"/>
                <a:cs typeface="Arial" pitchFamily="34" charset="0"/>
              </a:rPr>
              <a:t>Tüy Büyüme Döngüsü</a:t>
            </a:r>
            <a:endParaRPr lang="en-US" sz="4400">
              <a:solidFill>
                <a:srgbClr val="AC0056"/>
              </a:solidFill>
              <a:latin typeface="Arial Narrow" pitchFamily="34" charset="0"/>
              <a:cs typeface="Arial" pitchFamily="34" charset="0"/>
            </a:endParaRPr>
          </a:p>
        </p:txBody>
      </p:sp>
      <p:pic>
        <p:nvPicPr>
          <p:cNvPr id="21507" name="Picture 3"/>
          <p:cNvPicPr>
            <a:picLocks noChangeArrowheads="1"/>
          </p:cNvPicPr>
          <p:nvPr/>
        </p:nvPicPr>
        <p:blipFill>
          <a:blip r:embed="rId2" cstate="print"/>
          <a:srcRect/>
          <a:stretch>
            <a:fillRect/>
          </a:stretch>
        </p:blipFill>
        <p:spPr bwMode="auto">
          <a:xfrm>
            <a:off x="1584325" y="1685925"/>
            <a:ext cx="2057400" cy="3656013"/>
          </a:xfrm>
          <a:prstGeom prst="rect">
            <a:avLst/>
          </a:prstGeom>
          <a:noFill/>
          <a:ln w="9525">
            <a:noFill/>
            <a:miter lim="800000"/>
            <a:headEnd/>
            <a:tailEnd/>
          </a:ln>
        </p:spPr>
      </p:pic>
      <p:pic>
        <p:nvPicPr>
          <p:cNvPr id="21508" name="Picture 4"/>
          <p:cNvPicPr>
            <a:picLocks noChangeArrowheads="1"/>
          </p:cNvPicPr>
          <p:nvPr/>
        </p:nvPicPr>
        <p:blipFill>
          <a:blip r:embed="rId3" cstate="print"/>
          <a:srcRect/>
          <a:stretch>
            <a:fillRect/>
          </a:stretch>
        </p:blipFill>
        <p:spPr bwMode="auto">
          <a:xfrm>
            <a:off x="3657600" y="1685925"/>
            <a:ext cx="2057400" cy="3656013"/>
          </a:xfrm>
          <a:prstGeom prst="rect">
            <a:avLst/>
          </a:prstGeom>
          <a:noFill/>
          <a:ln w="9525">
            <a:noFill/>
            <a:miter lim="800000"/>
            <a:headEnd/>
            <a:tailEnd/>
          </a:ln>
        </p:spPr>
      </p:pic>
      <p:pic>
        <p:nvPicPr>
          <p:cNvPr id="21509" name="Picture 5"/>
          <p:cNvPicPr>
            <a:picLocks noChangeArrowheads="1"/>
          </p:cNvPicPr>
          <p:nvPr/>
        </p:nvPicPr>
        <p:blipFill>
          <a:blip r:embed="rId4" cstate="print"/>
          <a:srcRect/>
          <a:stretch>
            <a:fillRect/>
          </a:stretch>
        </p:blipFill>
        <p:spPr bwMode="auto">
          <a:xfrm>
            <a:off x="5715000" y="1685925"/>
            <a:ext cx="2057400" cy="3656013"/>
          </a:xfrm>
          <a:prstGeom prst="rect">
            <a:avLst/>
          </a:prstGeom>
          <a:noFill/>
          <a:ln w="9525">
            <a:noFill/>
            <a:miter lim="800000"/>
            <a:headEnd/>
            <a:tailEnd/>
          </a:ln>
        </p:spPr>
      </p:pic>
      <p:sp>
        <p:nvSpPr>
          <p:cNvPr id="21510" name="Rectangle 6"/>
          <p:cNvSpPr>
            <a:spLocks noChangeArrowheads="1"/>
          </p:cNvSpPr>
          <p:nvPr/>
        </p:nvSpPr>
        <p:spPr bwMode="auto">
          <a:xfrm>
            <a:off x="2438400" y="2376488"/>
            <a:ext cx="4572000" cy="366712"/>
          </a:xfrm>
          <a:prstGeom prst="rect">
            <a:avLst/>
          </a:prstGeom>
          <a:noFill/>
          <a:ln w="9525">
            <a:noFill/>
            <a:miter lim="800000"/>
            <a:headEnd/>
            <a:tailEnd/>
          </a:ln>
        </p:spPr>
        <p:txBody>
          <a:bodyPr>
            <a:spAutoFit/>
          </a:bodyPr>
          <a:lstStyle/>
          <a:p>
            <a:r>
              <a:rPr lang="en-US" b="1">
                <a:latin typeface="Tahoma" pitchFamily="34" charset="0"/>
                <a:cs typeface="Arial" pitchFamily="34" charset="0"/>
              </a:rPr>
              <a:t> </a:t>
            </a:r>
          </a:p>
        </p:txBody>
      </p:sp>
      <p:sp>
        <p:nvSpPr>
          <p:cNvPr id="21511" name="Rectangle 7"/>
          <p:cNvSpPr>
            <a:spLocks noChangeArrowheads="1"/>
          </p:cNvSpPr>
          <p:nvPr/>
        </p:nvSpPr>
        <p:spPr bwMode="auto">
          <a:xfrm>
            <a:off x="1920875" y="5100638"/>
            <a:ext cx="1027113" cy="461962"/>
          </a:xfrm>
          <a:prstGeom prst="rect">
            <a:avLst/>
          </a:prstGeom>
          <a:noFill/>
          <a:ln w="9525">
            <a:noFill/>
            <a:miter lim="800000"/>
            <a:headEnd/>
            <a:tailEnd/>
          </a:ln>
        </p:spPr>
        <p:txBody>
          <a:bodyPr wrap="none">
            <a:spAutoFit/>
          </a:bodyPr>
          <a:lstStyle/>
          <a:p>
            <a:r>
              <a:rPr lang="en-US" sz="2400" b="1">
                <a:latin typeface="Arial Narrow" pitchFamily="34" charset="0"/>
                <a:cs typeface="Arial" pitchFamily="34" charset="0"/>
              </a:rPr>
              <a:t>Ana</a:t>
            </a:r>
            <a:r>
              <a:rPr lang="tr-TR" sz="2400" b="1">
                <a:latin typeface="Arial Narrow" pitchFamily="34" charset="0"/>
                <a:cs typeface="Arial" pitchFamily="34" charset="0"/>
              </a:rPr>
              <a:t>j</a:t>
            </a:r>
            <a:r>
              <a:rPr lang="en-US" sz="2400" b="1">
                <a:latin typeface="Arial Narrow" pitchFamily="34" charset="0"/>
                <a:cs typeface="Arial" pitchFamily="34" charset="0"/>
              </a:rPr>
              <a:t>en</a:t>
            </a:r>
          </a:p>
        </p:txBody>
      </p:sp>
      <p:sp>
        <p:nvSpPr>
          <p:cNvPr id="21512" name="Rectangle 8"/>
          <p:cNvSpPr>
            <a:spLocks noChangeArrowheads="1"/>
          </p:cNvSpPr>
          <p:nvPr/>
        </p:nvSpPr>
        <p:spPr bwMode="auto">
          <a:xfrm>
            <a:off x="6019800" y="5100638"/>
            <a:ext cx="1050925" cy="461962"/>
          </a:xfrm>
          <a:prstGeom prst="rect">
            <a:avLst/>
          </a:prstGeom>
          <a:noFill/>
          <a:ln w="9525">
            <a:noFill/>
            <a:miter lim="800000"/>
            <a:headEnd/>
            <a:tailEnd/>
          </a:ln>
        </p:spPr>
        <p:txBody>
          <a:bodyPr wrap="none">
            <a:spAutoFit/>
          </a:bodyPr>
          <a:lstStyle/>
          <a:p>
            <a:pPr eaLnBrk="0" hangingPunct="0"/>
            <a:r>
              <a:rPr lang="en-US" sz="2400" b="1">
                <a:latin typeface="Arial Narrow" pitchFamily="34" charset="0"/>
                <a:cs typeface="Arial" pitchFamily="34" charset="0"/>
              </a:rPr>
              <a:t>Telo</a:t>
            </a:r>
            <a:r>
              <a:rPr lang="tr-TR" sz="2400" b="1">
                <a:latin typeface="Arial Narrow" pitchFamily="34" charset="0"/>
                <a:cs typeface="Arial" pitchFamily="34" charset="0"/>
              </a:rPr>
              <a:t>j</a:t>
            </a:r>
            <a:r>
              <a:rPr lang="en-US" sz="2400" b="1">
                <a:latin typeface="Arial Narrow" pitchFamily="34" charset="0"/>
                <a:cs typeface="Arial" pitchFamily="34" charset="0"/>
              </a:rPr>
              <a:t>en</a:t>
            </a:r>
          </a:p>
        </p:txBody>
      </p:sp>
      <p:sp>
        <p:nvSpPr>
          <p:cNvPr id="21513" name="Rectangle 9"/>
          <p:cNvSpPr>
            <a:spLocks noChangeArrowheads="1"/>
          </p:cNvSpPr>
          <p:nvPr/>
        </p:nvSpPr>
        <p:spPr bwMode="auto">
          <a:xfrm>
            <a:off x="3962400" y="5100638"/>
            <a:ext cx="1098550" cy="461962"/>
          </a:xfrm>
          <a:prstGeom prst="rect">
            <a:avLst/>
          </a:prstGeom>
          <a:noFill/>
          <a:ln w="9525">
            <a:noFill/>
            <a:miter lim="800000"/>
            <a:headEnd/>
            <a:tailEnd/>
          </a:ln>
        </p:spPr>
        <p:txBody>
          <a:bodyPr wrap="none">
            <a:spAutoFit/>
          </a:bodyPr>
          <a:lstStyle/>
          <a:p>
            <a:r>
              <a:rPr lang="tr-TR" sz="2400" b="1">
                <a:latin typeface="Arial Narrow" pitchFamily="34" charset="0"/>
                <a:cs typeface="Arial" pitchFamily="34" charset="0"/>
              </a:rPr>
              <a:t>K</a:t>
            </a:r>
            <a:r>
              <a:rPr lang="en-US" sz="2400" b="1">
                <a:latin typeface="Arial Narrow" pitchFamily="34" charset="0"/>
                <a:cs typeface="Arial" pitchFamily="34" charset="0"/>
              </a:rPr>
              <a:t>ata</a:t>
            </a:r>
            <a:r>
              <a:rPr lang="tr-TR" sz="2400" b="1">
                <a:latin typeface="Arial Narrow" pitchFamily="34" charset="0"/>
                <a:cs typeface="Arial" pitchFamily="34" charset="0"/>
              </a:rPr>
              <a:t>j</a:t>
            </a:r>
            <a:r>
              <a:rPr lang="en-US" sz="2400" b="1">
                <a:latin typeface="Arial Narrow" pitchFamily="34" charset="0"/>
                <a:cs typeface="Arial" pitchFamily="34" charset="0"/>
              </a:rPr>
              <a:t>en</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457200" y="60960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tr-TR" dirty="0" smtClean="0">
                <a:solidFill>
                  <a:srgbClr val="AC0056"/>
                </a:solidFill>
                <a:latin typeface="Arial Narrow" pitchFamily="34" charset="0"/>
              </a:rPr>
              <a:t>Tüy Büyüme Bilgisi</a:t>
            </a:r>
            <a:r>
              <a:rPr lang="en-US" dirty="0" smtClean="0">
                <a:solidFill>
                  <a:srgbClr val="AC0056"/>
                </a:solidFill>
                <a:latin typeface="Arial Narrow" pitchFamily="34" charset="0"/>
              </a:rPr>
              <a:t/>
            </a:r>
            <a:br>
              <a:rPr lang="en-US" dirty="0" smtClean="0">
                <a:solidFill>
                  <a:srgbClr val="AC0056"/>
                </a:solidFill>
                <a:latin typeface="Arial Narrow" pitchFamily="34" charset="0"/>
              </a:rPr>
            </a:br>
            <a:endParaRPr lang="en-US" dirty="0" smtClean="0">
              <a:solidFill>
                <a:srgbClr val="AC0056"/>
              </a:solidFill>
              <a:latin typeface="Arial Narrow" pitchFamily="34" charset="0"/>
            </a:endParaRPr>
          </a:p>
        </p:txBody>
      </p:sp>
      <p:graphicFrame>
        <p:nvGraphicFramePr>
          <p:cNvPr id="73829" name="Group 101"/>
          <p:cNvGraphicFramePr>
            <a:graphicFrameLocks noGrp="1"/>
          </p:cNvGraphicFramePr>
          <p:nvPr>
            <p:ph idx="1"/>
          </p:nvPr>
        </p:nvGraphicFramePr>
        <p:xfrm>
          <a:off x="685800" y="1366838"/>
          <a:ext cx="7696200" cy="4577081"/>
        </p:xfrm>
        <a:graphic>
          <a:graphicData uri="http://schemas.openxmlformats.org/drawingml/2006/table">
            <a:tbl>
              <a:tblPr/>
              <a:tblGrid>
                <a:gridCol w="1244600"/>
                <a:gridCol w="1136650"/>
                <a:gridCol w="1174750"/>
                <a:gridCol w="1376363"/>
                <a:gridCol w="1163637"/>
                <a:gridCol w="1600200"/>
              </a:tblGrid>
              <a:tr h="357188">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Narrow" pitchFamily="34" charset="0"/>
                        </a:rPr>
                        <a:t>B</a:t>
                      </a:r>
                      <a:r>
                        <a:rPr kumimoji="0" lang="tr-TR" sz="1600" b="1" i="0" u="none" strike="noStrike" cap="none" normalizeH="0" baseline="0" dirty="0" smtClean="0">
                          <a:ln>
                            <a:noFill/>
                          </a:ln>
                          <a:solidFill>
                            <a:schemeClr val="tx1"/>
                          </a:solidFill>
                          <a:effectLst/>
                          <a:latin typeface="Arial Narrow" pitchFamily="34" charset="0"/>
                        </a:rPr>
                        <a:t>ölge</a:t>
                      </a:r>
                      <a:endParaRPr kumimoji="0" lang="en-US" sz="1600" b="0" i="0" u="none" strike="noStrike" cap="none" normalizeH="0" baseline="0" dirty="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Narrow" pitchFamily="34" charset="0"/>
                        </a:rPr>
                        <a:t>% Ana</a:t>
                      </a:r>
                      <a:r>
                        <a:rPr kumimoji="0" lang="tr-TR" sz="1600" b="1" i="0" u="none" strike="noStrike" cap="none" normalizeH="0" baseline="0" dirty="0" smtClean="0">
                          <a:ln>
                            <a:noFill/>
                          </a:ln>
                          <a:solidFill>
                            <a:schemeClr val="tx1"/>
                          </a:solidFill>
                          <a:effectLst/>
                          <a:latin typeface="Arial Narrow" pitchFamily="34" charset="0"/>
                        </a:rPr>
                        <a:t>j</a:t>
                      </a:r>
                      <a:r>
                        <a:rPr kumimoji="0" lang="en-US" sz="1600" b="1" i="0" u="none" strike="noStrike" cap="none" normalizeH="0" baseline="0" dirty="0" smtClean="0">
                          <a:ln>
                            <a:noFill/>
                          </a:ln>
                          <a:solidFill>
                            <a:schemeClr val="tx1"/>
                          </a:solidFill>
                          <a:effectLst/>
                          <a:latin typeface="Arial Narrow" pitchFamily="34" charset="0"/>
                        </a:rPr>
                        <a:t>en </a:t>
                      </a:r>
                      <a:r>
                        <a:rPr kumimoji="0" lang="tr-TR" sz="1600" b="1" i="0" u="none" strike="noStrike" cap="none" normalizeH="0" baseline="0" dirty="0" smtClean="0">
                          <a:ln>
                            <a:noFill/>
                          </a:ln>
                          <a:solidFill>
                            <a:schemeClr val="tx1"/>
                          </a:solidFill>
                          <a:effectLst/>
                          <a:latin typeface="Arial Narrow" pitchFamily="34" charset="0"/>
                        </a:rPr>
                        <a:t>Tüy</a:t>
                      </a:r>
                      <a:endParaRPr kumimoji="0" lang="en-US" sz="1600" b="0" i="0" u="none" strike="noStrike" cap="none" normalizeH="0" baseline="0" dirty="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Narrow" pitchFamily="34" charset="0"/>
                        </a:rPr>
                        <a:t>% </a:t>
                      </a:r>
                      <a:r>
                        <a:rPr kumimoji="0" lang="en-US" sz="1600" b="1" i="0" u="none" strike="noStrike" cap="none" normalizeH="0" baseline="0" dirty="0" err="1" smtClean="0">
                          <a:ln>
                            <a:noFill/>
                          </a:ln>
                          <a:solidFill>
                            <a:schemeClr val="tx1"/>
                          </a:solidFill>
                          <a:effectLst/>
                          <a:latin typeface="Arial Narrow" pitchFamily="34" charset="0"/>
                        </a:rPr>
                        <a:t>Telo</a:t>
                      </a:r>
                      <a:r>
                        <a:rPr kumimoji="0" lang="tr-TR" sz="1600" b="1" i="0" u="none" strike="noStrike" cap="none" normalizeH="0" baseline="0" dirty="0" smtClean="0">
                          <a:ln>
                            <a:noFill/>
                          </a:ln>
                          <a:solidFill>
                            <a:schemeClr val="tx1"/>
                          </a:solidFill>
                          <a:effectLst/>
                          <a:latin typeface="Arial Narrow" pitchFamily="34" charset="0"/>
                        </a:rPr>
                        <a:t>j</a:t>
                      </a:r>
                      <a:r>
                        <a:rPr kumimoji="0" lang="en-US" sz="1600" b="1" i="0" u="none" strike="noStrike" cap="none" normalizeH="0" baseline="0" dirty="0" smtClean="0">
                          <a:ln>
                            <a:noFill/>
                          </a:ln>
                          <a:solidFill>
                            <a:schemeClr val="tx1"/>
                          </a:solidFill>
                          <a:effectLst/>
                          <a:latin typeface="Arial Narrow" pitchFamily="34" charset="0"/>
                        </a:rPr>
                        <a:t>en </a:t>
                      </a:r>
                      <a:r>
                        <a:rPr kumimoji="0" lang="tr-TR" sz="1600" b="1" i="0" u="none" strike="noStrike" cap="none" normalizeH="0" baseline="0" dirty="0" smtClean="0">
                          <a:ln>
                            <a:noFill/>
                          </a:ln>
                          <a:solidFill>
                            <a:schemeClr val="tx1"/>
                          </a:solidFill>
                          <a:effectLst/>
                          <a:latin typeface="Arial Narrow" pitchFamily="34" charset="0"/>
                        </a:rPr>
                        <a:t>Tüy</a:t>
                      </a:r>
                      <a:endParaRPr kumimoji="0" lang="en-US" sz="1600" b="0" i="0" u="none" strike="noStrike" cap="none" normalizeH="0" baseline="0" dirty="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Arial Narrow" pitchFamily="34" charset="0"/>
                        </a:rPr>
                        <a:t>Telo</a:t>
                      </a:r>
                      <a:r>
                        <a:rPr kumimoji="0" lang="tr-TR" sz="1600" b="1" i="0" u="none" strike="noStrike" cap="none" normalizeH="0" baseline="0" dirty="0" smtClean="0">
                          <a:ln>
                            <a:noFill/>
                          </a:ln>
                          <a:solidFill>
                            <a:schemeClr val="tx1"/>
                          </a:solidFill>
                          <a:effectLst/>
                          <a:latin typeface="Arial Narrow" pitchFamily="34" charset="0"/>
                        </a:rPr>
                        <a:t>j</a:t>
                      </a:r>
                      <a:r>
                        <a:rPr kumimoji="0" lang="en-US" sz="1600" b="1" i="0" u="none" strike="noStrike" cap="none" normalizeH="0" baseline="0" dirty="0" smtClean="0">
                          <a:ln>
                            <a:noFill/>
                          </a:ln>
                          <a:solidFill>
                            <a:schemeClr val="tx1"/>
                          </a:solidFill>
                          <a:effectLst/>
                          <a:latin typeface="Arial Narrow" pitchFamily="34" charset="0"/>
                        </a:rPr>
                        <a:t>en</a:t>
                      </a:r>
                      <a:r>
                        <a:rPr kumimoji="0" lang="tr-TR" sz="1600" b="1" i="0" u="none" strike="noStrike" cap="none" normalizeH="0" baseline="0" dirty="0" smtClean="0">
                          <a:ln>
                            <a:noFill/>
                          </a:ln>
                          <a:solidFill>
                            <a:schemeClr val="tx1"/>
                          </a:solidFill>
                          <a:effectLst/>
                          <a:latin typeface="Arial Narrow" pitchFamily="34" charset="0"/>
                        </a:rPr>
                        <a:t> Süreci</a:t>
                      </a:r>
                      <a:endParaRPr kumimoji="0" lang="en-US" sz="1600" b="0" i="0" u="none" strike="noStrike" cap="none" normalizeH="0" baseline="0" dirty="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Arial Narrow" pitchFamily="34" charset="0"/>
                        </a:rPr>
                        <a:t>Fol</a:t>
                      </a:r>
                      <a:r>
                        <a:rPr kumimoji="0" lang="tr-TR" sz="1600" b="1" i="0" u="none" strike="noStrike" cap="none" normalizeH="0" baseline="0" dirty="0" smtClean="0">
                          <a:ln>
                            <a:noFill/>
                          </a:ln>
                          <a:solidFill>
                            <a:schemeClr val="tx1"/>
                          </a:solidFill>
                          <a:effectLst/>
                          <a:latin typeface="Arial Narrow" pitchFamily="34" charset="0"/>
                        </a:rPr>
                        <a:t>ikül</a:t>
                      </a:r>
                      <a:endParaRPr kumimoji="0" lang="en-US" sz="1600" b="1" i="0" u="none" strike="noStrike" cap="none" normalizeH="0" baseline="0" dirty="0" smtClean="0">
                        <a:ln>
                          <a:noFill/>
                        </a:ln>
                        <a:solidFill>
                          <a:schemeClr val="tx1"/>
                        </a:solidFill>
                        <a:effectLst/>
                        <a:latin typeface="Arial Narrow" pitchFamily="34" charset="0"/>
                      </a:endParaRPr>
                    </a:p>
                    <a:p>
                      <a:pPr marL="342900" marR="0" lvl="0" indent="-342900" algn="ctr" defTabSz="914400" rtl="0" eaLnBrk="0" fontAlgn="b" latinLnBrk="0" hangingPunct="0">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Arial Narrow" pitchFamily="34" charset="0"/>
                        </a:rPr>
                        <a:t>Yoğunluğu</a:t>
                      </a:r>
                      <a:endParaRPr kumimoji="0" lang="en-US" sz="1600" b="1" i="0" u="none" strike="noStrike" cap="none" normalizeH="0" baseline="0" dirty="0" smtClean="0">
                        <a:ln>
                          <a:noFill/>
                        </a:ln>
                        <a:solidFill>
                          <a:schemeClr val="tx1"/>
                        </a:solidFill>
                        <a:effectLst/>
                        <a:latin typeface="Arial Narrow" pitchFamily="34" charset="0"/>
                      </a:endParaRPr>
                    </a:p>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Narrow" pitchFamily="34" charset="0"/>
                        </a:rPr>
                        <a:t>/ cm</a:t>
                      </a:r>
                      <a:r>
                        <a:rPr kumimoji="0" lang="en-US" sz="1600" b="1" i="0" u="none" strike="noStrike" cap="none" normalizeH="0" baseline="0" dirty="0" smtClean="0">
                          <a:ln>
                            <a:noFill/>
                          </a:ln>
                          <a:solidFill>
                            <a:schemeClr val="tx1"/>
                          </a:solidFill>
                          <a:effectLst/>
                          <a:latin typeface="Arial Narrow" pitchFamily="34" charset="0"/>
                          <a:cs typeface="Times New Roman" pitchFamily="18" charset="0"/>
                        </a:rPr>
                        <a:t>²</a:t>
                      </a:r>
                      <a:endParaRPr kumimoji="0" lang="en-US" sz="1600" b="0" i="0" u="none" strike="noStrike" cap="none" normalizeH="0" baseline="0" dirty="0" smtClean="0">
                        <a:ln>
                          <a:noFill/>
                        </a:ln>
                        <a:solidFill>
                          <a:schemeClr val="tx1"/>
                        </a:solidFill>
                        <a:effectLst/>
                        <a:latin typeface="Arial Narrow"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Arial Narrow" pitchFamily="34" charset="0"/>
                        </a:rPr>
                        <a:t>Folikül Derinliği</a:t>
                      </a:r>
                      <a:endParaRPr kumimoji="0" lang="en-US" sz="1600" b="0" i="0" u="none" strike="noStrike" cap="none" normalizeH="0" baseline="0" dirty="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52425">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Arial Narrow" pitchFamily="34" charset="0"/>
                        </a:rPr>
                        <a:t>Koltuk altı</a:t>
                      </a:r>
                      <a:endParaRPr kumimoji="0" lang="en-US" sz="1600" b="1" i="0" u="none" strike="noStrike" cap="none" normalizeH="0" baseline="0" dirty="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rPr>
                        <a:t>30%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rPr>
                        <a:t>70%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Narrow" pitchFamily="34" charset="0"/>
                        </a:rPr>
                        <a:t>3 </a:t>
                      </a:r>
                      <a:r>
                        <a:rPr kumimoji="0" lang="tr-TR" sz="1600" b="1" i="0" u="none" strike="noStrike" cap="none" normalizeH="0" baseline="0" dirty="0" smtClean="0">
                          <a:ln>
                            <a:noFill/>
                          </a:ln>
                          <a:solidFill>
                            <a:schemeClr val="tx1"/>
                          </a:solidFill>
                          <a:effectLst/>
                          <a:latin typeface="Arial Narrow" pitchFamily="34" charset="0"/>
                        </a:rPr>
                        <a:t>ay</a:t>
                      </a:r>
                      <a:endParaRPr kumimoji="0" lang="en-US" sz="1600" b="1" i="0" u="none" strike="noStrike" cap="none" normalizeH="0" baseline="0" dirty="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rPr>
                        <a:t>65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rPr>
                        <a:t>3.5-4.5 mm</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52425">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Arial Narrow" pitchFamily="34" charset="0"/>
                        </a:rPr>
                        <a:t>Kaş ve Kulak</a:t>
                      </a:r>
                      <a:endParaRPr kumimoji="0" lang="en-US" sz="1600" b="1" i="0" u="none" strike="noStrike" cap="none" normalizeH="0" baseline="0" dirty="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rPr>
                        <a:t>10-15%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rPr>
                        <a:t>85-90%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Narrow" pitchFamily="34" charset="0"/>
                        </a:rPr>
                        <a:t>3 </a:t>
                      </a:r>
                      <a:r>
                        <a:rPr kumimoji="0" lang="tr-TR" sz="1600" b="1" i="0" u="none" strike="noStrike" cap="none" normalizeH="0" baseline="0" dirty="0" smtClean="0">
                          <a:ln>
                            <a:noFill/>
                          </a:ln>
                          <a:solidFill>
                            <a:schemeClr val="tx1"/>
                          </a:solidFill>
                          <a:effectLst/>
                          <a:latin typeface="Arial Narrow" pitchFamily="34" charset="0"/>
                        </a:rPr>
                        <a:t>ay</a:t>
                      </a:r>
                      <a:endParaRPr kumimoji="0" lang="en-US" sz="1600" b="1" i="0" u="none" strike="noStrike" cap="none" normalizeH="0" baseline="0" dirty="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rPr>
                        <a:t>50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rPr>
                        <a:t>2-2.5 mm</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54013">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Arial Narrow" pitchFamily="34" charset="0"/>
                        </a:rPr>
                        <a:t>Sakal</a:t>
                      </a:r>
                      <a:endParaRPr kumimoji="0" lang="en-US" sz="1600" b="1" i="0" u="none" strike="noStrike" cap="none" normalizeH="0" baseline="0" dirty="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Narrow" pitchFamily="34" charset="0"/>
                        </a:rPr>
                        <a:t>70%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rPr>
                        <a:t>30%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Narrow" pitchFamily="34" charset="0"/>
                        </a:rPr>
                        <a:t>10 </a:t>
                      </a:r>
                      <a:r>
                        <a:rPr kumimoji="0" lang="tr-TR" sz="1600" b="1" i="0" u="none" strike="noStrike" cap="none" normalizeH="0" baseline="0" dirty="0" smtClean="0">
                          <a:ln>
                            <a:noFill/>
                          </a:ln>
                          <a:solidFill>
                            <a:schemeClr val="tx1"/>
                          </a:solidFill>
                          <a:effectLst/>
                          <a:latin typeface="Arial Narrow" pitchFamily="34" charset="0"/>
                        </a:rPr>
                        <a:t>hafta</a:t>
                      </a:r>
                      <a:endParaRPr kumimoji="0" lang="en-US" sz="1600" b="1" i="0" u="none" strike="noStrike" cap="none" normalizeH="0" baseline="0" dirty="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Narrow" pitchFamily="34" charset="0"/>
                        </a:rPr>
                        <a:t>500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rPr>
                        <a:t>2-4 mm</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52425">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Arial Narrow" pitchFamily="34" charset="0"/>
                        </a:rPr>
                        <a:t>Dudak üstü</a:t>
                      </a:r>
                      <a:endParaRPr kumimoji="0" lang="en-US" sz="1600" b="1" i="0" u="none" strike="noStrike" cap="none" normalizeH="0" baseline="0" dirty="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rPr>
                        <a:t>65%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rPr>
                        <a:t>35%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Narrow" pitchFamily="34" charset="0"/>
                        </a:rPr>
                        <a:t>6 </a:t>
                      </a:r>
                      <a:r>
                        <a:rPr kumimoji="0" lang="tr-TR" sz="1600" b="1" i="0" u="none" strike="noStrike" cap="none" normalizeH="0" baseline="0" dirty="0" smtClean="0">
                          <a:ln>
                            <a:noFill/>
                          </a:ln>
                          <a:solidFill>
                            <a:schemeClr val="tx1"/>
                          </a:solidFill>
                          <a:effectLst/>
                          <a:latin typeface="Arial Narrow" pitchFamily="34" charset="0"/>
                        </a:rPr>
                        <a:t>hafta</a:t>
                      </a:r>
                      <a:endParaRPr kumimoji="0" lang="en-US" sz="1600" b="1" i="0" u="none" strike="noStrike" cap="none" normalizeH="0" baseline="0" dirty="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rPr>
                        <a:t>500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rPr>
                        <a:t>1-2.5 mm</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52425">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Arial Narrow" pitchFamily="34" charset="0"/>
                        </a:rPr>
                        <a:t>Kafa derisi</a:t>
                      </a:r>
                      <a:endParaRPr kumimoji="0" lang="en-US" sz="1600" b="1" i="0" u="none" strike="noStrike" cap="none" normalizeH="0" baseline="0" dirty="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rPr>
                        <a:t>80-90%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rPr>
                        <a:t>13%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Narrow" pitchFamily="34" charset="0"/>
                        </a:rPr>
                        <a:t>3-4 </a:t>
                      </a:r>
                      <a:r>
                        <a:rPr kumimoji="0" lang="tr-TR" sz="1600" b="1" i="0" u="none" strike="noStrike" cap="none" normalizeH="0" baseline="0" dirty="0" smtClean="0">
                          <a:ln>
                            <a:noFill/>
                          </a:ln>
                          <a:solidFill>
                            <a:schemeClr val="tx1"/>
                          </a:solidFill>
                          <a:effectLst/>
                          <a:latin typeface="Arial Narrow" pitchFamily="34" charset="0"/>
                        </a:rPr>
                        <a:t>ay</a:t>
                      </a:r>
                      <a:endParaRPr kumimoji="0" lang="en-US" sz="1600" b="1" i="0" u="none" strike="noStrike" cap="none" normalizeH="0" baseline="0" dirty="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rPr>
                        <a:t>350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rPr>
                        <a:t>3-5 mm</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54013">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Arial Narrow" pitchFamily="34" charset="0"/>
                        </a:rPr>
                        <a:t>Gövde</a:t>
                      </a:r>
                      <a:endParaRPr kumimoji="0" lang="en-US" sz="1600" b="1" i="0" u="none" strike="noStrike" cap="none" normalizeH="0" baseline="0" dirty="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Narrow" pitchFamily="34" charset="0"/>
                        </a:rPr>
                        <a:t>10-20%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rPr>
                        <a:t>80-90%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Narrow" pitchFamily="34" charset="0"/>
                        </a:rPr>
                        <a:t>4 </a:t>
                      </a:r>
                      <a:r>
                        <a:rPr kumimoji="0" lang="tr-TR" sz="1600" b="1" i="0" u="none" strike="noStrike" cap="none" normalizeH="0" baseline="0" dirty="0" smtClean="0">
                          <a:ln>
                            <a:noFill/>
                          </a:ln>
                          <a:solidFill>
                            <a:schemeClr val="tx1"/>
                          </a:solidFill>
                          <a:effectLst/>
                          <a:latin typeface="Arial Narrow" pitchFamily="34" charset="0"/>
                        </a:rPr>
                        <a:t>ay</a:t>
                      </a:r>
                      <a:endParaRPr kumimoji="0" lang="en-US" sz="1600" b="1" i="0" u="none" strike="noStrike" cap="none" normalizeH="0" baseline="0" dirty="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rPr>
                        <a:t>70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rPr>
                        <a:t>2-4.5 mm</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52425">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Arial Narrow" pitchFamily="34" charset="0"/>
                        </a:rPr>
                        <a:t>Genital bölge</a:t>
                      </a:r>
                      <a:endParaRPr kumimoji="0" lang="en-US" sz="1600" b="1" i="0" u="none" strike="noStrike" cap="none" normalizeH="0" baseline="0" dirty="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Narrow" pitchFamily="34" charset="0"/>
                        </a:rPr>
                        <a:t>20-30%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rPr>
                        <a:t>70%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Narrow" pitchFamily="34" charset="0"/>
                        </a:rPr>
                        <a:t>3 </a:t>
                      </a:r>
                      <a:r>
                        <a:rPr kumimoji="0" lang="tr-TR" sz="1600" b="1" i="0" u="none" strike="noStrike" cap="none" normalizeH="0" baseline="0" dirty="0" smtClean="0">
                          <a:ln>
                            <a:noFill/>
                          </a:ln>
                          <a:solidFill>
                            <a:schemeClr val="tx1"/>
                          </a:solidFill>
                          <a:effectLst/>
                          <a:latin typeface="Arial Narrow" pitchFamily="34" charset="0"/>
                        </a:rPr>
                        <a:t>ay</a:t>
                      </a:r>
                      <a:endParaRPr kumimoji="0" lang="en-US" sz="1600" b="1" i="0" u="none" strike="noStrike" cap="none" normalizeH="0" baseline="0" dirty="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rPr>
                        <a:t>70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rPr>
                        <a:t>3.5-4.5 mm</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52425">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Arial Narrow" pitchFamily="34" charset="0"/>
                        </a:rPr>
                        <a:t>Kollar</a:t>
                      </a:r>
                      <a:endParaRPr kumimoji="0" lang="en-US" sz="1600" b="1" i="0" u="none" strike="noStrike" cap="none" normalizeH="0" baseline="0" dirty="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Narrow" pitchFamily="34" charset="0"/>
                        </a:rPr>
                        <a:t>20%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rPr>
                        <a:t>80%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Narrow" pitchFamily="34" charset="0"/>
                        </a:rPr>
                        <a:t>18</a:t>
                      </a:r>
                      <a:r>
                        <a:rPr kumimoji="0" lang="tr-TR" sz="1600" b="1" i="0" u="none" strike="noStrike" cap="none" normalizeH="0" baseline="0" dirty="0" smtClean="0">
                          <a:ln>
                            <a:noFill/>
                          </a:ln>
                          <a:solidFill>
                            <a:schemeClr val="tx1"/>
                          </a:solidFill>
                          <a:effectLst/>
                          <a:latin typeface="Arial Narrow" pitchFamily="34" charset="0"/>
                        </a:rPr>
                        <a:t> hafta</a:t>
                      </a:r>
                      <a:endParaRPr kumimoji="0" lang="en-US" sz="1600" b="1" i="0" u="none" strike="noStrike" cap="none" normalizeH="0" baseline="0" dirty="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rPr>
                        <a:t>80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rPr>
                        <a:t>2-4.5 mm</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54013">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Arial Narrow" pitchFamily="34" charset="0"/>
                        </a:rPr>
                        <a:t>Bacaklar  &amp; Kalça</a:t>
                      </a:r>
                      <a:endParaRPr kumimoji="0" lang="en-US" sz="1600" b="1" i="0" u="none" strike="noStrike" cap="none" normalizeH="0" baseline="0" dirty="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Narrow" pitchFamily="34" charset="0"/>
                        </a:rPr>
                        <a:t>20%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rPr>
                        <a:t>80%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Narrow" pitchFamily="34" charset="0"/>
                        </a:rPr>
                        <a:t>6 </a:t>
                      </a:r>
                      <a:r>
                        <a:rPr kumimoji="0" lang="tr-TR" sz="1600" b="1" i="0" u="none" strike="noStrike" cap="none" normalizeH="0" baseline="0" dirty="0" smtClean="0">
                          <a:ln>
                            <a:noFill/>
                          </a:ln>
                          <a:solidFill>
                            <a:schemeClr val="tx1"/>
                          </a:solidFill>
                          <a:effectLst/>
                          <a:latin typeface="Arial Narrow" pitchFamily="34" charset="0"/>
                        </a:rPr>
                        <a:t>ay</a:t>
                      </a:r>
                      <a:endParaRPr kumimoji="0" lang="en-US" sz="1600" b="1" i="0" u="none" strike="noStrike" cap="none" normalizeH="0" baseline="0" dirty="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rPr>
                        <a:t>60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Narrow" pitchFamily="34" charset="0"/>
                        </a:rPr>
                        <a:t>2.5-4 mm</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52425">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Arial Narrow" pitchFamily="34" charset="0"/>
                        </a:rPr>
                        <a:t>Göğüs</a:t>
                      </a:r>
                      <a:endParaRPr kumimoji="0" lang="en-US" sz="1600" b="1" i="0" u="none" strike="noStrike" cap="none" normalizeH="0" baseline="0" dirty="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solidFill>
                      <a:schemeClr val="bg1"/>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Narrow" pitchFamily="34" charset="0"/>
                        </a:rPr>
                        <a:t>30%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solidFill>
                      <a:schemeClr val="bg1"/>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Narrow" pitchFamily="34" charset="0"/>
                        </a:rPr>
                        <a:t>70%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solidFill>
                      <a:schemeClr val="bg1"/>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Narrow" pitchFamily="34" charset="0"/>
                        </a:rPr>
                        <a:t>3 </a:t>
                      </a:r>
                      <a:r>
                        <a:rPr kumimoji="0" lang="tr-TR" sz="1600" b="1" i="0" u="none" strike="noStrike" cap="none" normalizeH="0" baseline="0" dirty="0" smtClean="0">
                          <a:ln>
                            <a:noFill/>
                          </a:ln>
                          <a:solidFill>
                            <a:schemeClr val="tx1"/>
                          </a:solidFill>
                          <a:effectLst/>
                          <a:latin typeface="Arial Narrow" pitchFamily="34" charset="0"/>
                        </a:rPr>
                        <a:t>ay</a:t>
                      </a:r>
                      <a:endParaRPr kumimoji="0" lang="en-US" sz="1600" b="1" i="0" u="none" strike="noStrike" cap="none" normalizeH="0" baseline="0" dirty="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solidFill>
                      <a:schemeClr val="bg1"/>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Narrow" pitchFamily="34" charset="0"/>
                        </a:rPr>
                        <a:t>65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solidFill>
                      <a:schemeClr val="bg1"/>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Narrow" pitchFamily="34" charset="0"/>
                        </a:rPr>
                        <a:t>3-4.5 mm</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solidFill>
                      <a:schemeClr val="bg1"/>
                    </a:solidFill>
                  </a:tcPr>
                </a:tc>
              </a:tr>
            </a:tbl>
          </a:graphicData>
        </a:graphic>
      </p:graphicFrame>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457200" y="838200"/>
            <a:ext cx="8001000" cy="4667945"/>
          </a:xfrm>
          <a:prstGeom prst="rect">
            <a:avLst/>
          </a:prstGeom>
          <a:noFill/>
          <a:ln w="9525">
            <a:noFill/>
            <a:miter lim="800000"/>
            <a:headEnd/>
            <a:tailEnd/>
          </a:ln>
        </p:spPr>
        <p:txBody>
          <a:bodyPr>
            <a:spAutoFit/>
          </a:bodyPr>
          <a:lstStyle/>
          <a:p>
            <a:pPr algn="just" eaLnBrk="0" hangingPunct="0">
              <a:defRPr/>
            </a:pPr>
            <a:endParaRPr lang="tr-TR" sz="3200" baseline="30000" dirty="0">
              <a:solidFill>
                <a:schemeClr val="tx1">
                  <a:lumMod val="65000"/>
                  <a:lumOff val="35000"/>
                </a:schemeClr>
              </a:solidFill>
              <a:effectLst>
                <a:outerShdw blurRad="38100" dist="38100" dir="2700000" algn="tl">
                  <a:srgbClr val="C0C0C0"/>
                </a:outerShdw>
              </a:effectLst>
              <a:latin typeface="Book Antiqua" pitchFamily="18" charset="0"/>
              <a:cs typeface="Arial" pitchFamily="34" charset="0"/>
            </a:endParaRPr>
          </a:p>
          <a:p>
            <a:pPr algn="just" eaLnBrk="0" hangingPunct="0">
              <a:defRPr/>
            </a:pPr>
            <a:r>
              <a:rPr lang="tr-TR" sz="3600" dirty="0">
                <a:solidFill>
                  <a:schemeClr val="bg2"/>
                </a:solidFill>
                <a:latin typeface="Arial Narrow" pitchFamily="34" charset="0"/>
                <a:cs typeface="Arial" pitchFamily="34" charset="0"/>
              </a:rPr>
              <a:t>FDA’ nin yapmış olduğu araştırmalarda;</a:t>
            </a:r>
          </a:p>
          <a:p>
            <a:pPr algn="just" eaLnBrk="0" hangingPunct="0">
              <a:defRPr/>
            </a:pPr>
            <a:endParaRPr lang="tr-TR" sz="3600" dirty="0">
              <a:solidFill>
                <a:schemeClr val="bg2"/>
              </a:solidFill>
              <a:latin typeface="Arial Narrow" pitchFamily="34" charset="0"/>
              <a:cs typeface="Arial" pitchFamily="34" charset="0"/>
            </a:endParaRPr>
          </a:p>
          <a:p>
            <a:pPr algn="just" eaLnBrk="0" hangingPunct="0">
              <a:defRPr/>
            </a:pPr>
            <a:r>
              <a:rPr lang="tr-TR" sz="3600" dirty="0">
                <a:solidFill>
                  <a:schemeClr val="bg2"/>
                </a:solidFill>
                <a:latin typeface="Arial Narrow" pitchFamily="34" charset="0"/>
                <a:cs typeface="Arial" pitchFamily="34" charset="0"/>
              </a:rPr>
              <a:t>Epilasyon uygulamaları için </a:t>
            </a:r>
            <a:r>
              <a:rPr lang="tr-TR" sz="3600" b="1" dirty="0">
                <a:solidFill>
                  <a:schemeClr val="bg2"/>
                </a:solidFill>
                <a:latin typeface="Arial Narrow" pitchFamily="34" charset="0"/>
                <a:cs typeface="Arial" pitchFamily="34" charset="0"/>
              </a:rPr>
              <a:t>60</a:t>
            </a:r>
            <a:r>
              <a:rPr lang="tr-TR" sz="3600" dirty="0">
                <a:solidFill>
                  <a:schemeClr val="tx1">
                    <a:lumMod val="65000"/>
                    <a:lumOff val="35000"/>
                  </a:schemeClr>
                </a:solidFill>
                <a:latin typeface="Arial Narrow" pitchFamily="34" charset="0"/>
              </a:rPr>
              <a:t> J/c</a:t>
            </a:r>
            <a:r>
              <a:rPr lang="en-US" sz="3600" dirty="0">
                <a:solidFill>
                  <a:schemeClr val="tx1">
                    <a:lumMod val="65000"/>
                    <a:lumOff val="35000"/>
                  </a:schemeClr>
                </a:solidFill>
                <a:latin typeface="Arial Narrow" pitchFamily="34" charset="0"/>
              </a:rPr>
              <a:t>m</a:t>
            </a:r>
            <a:r>
              <a:rPr lang="en-US" sz="3600" baseline="30000" dirty="0">
                <a:solidFill>
                  <a:schemeClr val="tx1">
                    <a:lumMod val="65000"/>
                    <a:lumOff val="35000"/>
                  </a:schemeClr>
                </a:solidFill>
                <a:latin typeface="Arial Narrow" pitchFamily="34" charset="0"/>
              </a:rPr>
              <a:t>2</a:t>
            </a:r>
            <a:r>
              <a:rPr lang="tr-TR" sz="3600" baseline="30000" dirty="0">
                <a:solidFill>
                  <a:schemeClr val="tx1">
                    <a:lumMod val="65000"/>
                    <a:lumOff val="35000"/>
                  </a:schemeClr>
                </a:solidFill>
                <a:effectLst>
                  <a:outerShdw blurRad="38100" dist="38100" dir="2700000" algn="tl">
                    <a:srgbClr val="C0C0C0"/>
                  </a:outerShdw>
                </a:effectLst>
                <a:latin typeface="Arial Narrow" pitchFamily="34" charset="0"/>
              </a:rPr>
              <a:t> </a:t>
            </a:r>
            <a:r>
              <a:rPr lang="tr-TR" sz="3600" dirty="0">
                <a:solidFill>
                  <a:schemeClr val="bg2"/>
                </a:solidFill>
                <a:latin typeface="Arial Narrow" pitchFamily="34" charset="0"/>
                <a:cs typeface="Arial" pitchFamily="34" charset="0"/>
              </a:rPr>
              <a:t>den büyük fluans değerleridir.  </a:t>
            </a:r>
          </a:p>
          <a:p>
            <a:pPr algn="just" eaLnBrk="0" hangingPunct="0">
              <a:defRPr/>
            </a:pPr>
            <a:r>
              <a:rPr lang="tr-TR" sz="3600" dirty="0">
                <a:solidFill>
                  <a:schemeClr val="bg2"/>
                </a:solidFill>
                <a:latin typeface="Arial Narrow" pitchFamily="34" charset="0"/>
                <a:cs typeface="Arial" pitchFamily="34" charset="0"/>
              </a:rPr>
              <a:t>Vasküler lezyonlar için </a:t>
            </a:r>
            <a:r>
              <a:rPr lang="tr-TR" sz="3600" b="1" dirty="0">
                <a:solidFill>
                  <a:schemeClr val="bg2"/>
                </a:solidFill>
                <a:latin typeface="Arial Narrow" pitchFamily="34" charset="0"/>
                <a:cs typeface="Arial" pitchFamily="34" charset="0"/>
              </a:rPr>
              <a:t>80</a:t>
            </a:r>
            <a:r>
              <a:rPr lang="tr-TR" sz="3600" dirty="0">
                <a:solidFill>
                  <a:schemeClr val="tx1">
                    <a:lumMod val="65000"/>
                    <a:lumOff val="35000"/>
                  </a:schemeClr>
                </a:solidFill>
                <a:latin typeface="Arial Narrow" pitchFamily="34" charset="0"/>
              </a:rPr>
              <a:t> J/c</a:t>
            </a:r>
            <a:r>
              <a:rPr lang="en-US" sz="3600" dirty="0">
                <a:solidFill>
                  <a:schemeClr val="tx1">
                    <a:lumMod val="65000"/>
                    <a:lumOff val="35000"/>
                  </a:schemeClr>
                </a:solidFill>
                <a:latin typeface="Arial Narrow" pitchFamily="34" charset="0"/>
              </a:rPr>
              <a:t>m</a:t>
            </a:r>
            <a:r>
              <a:rPr lang="en-US" sz="3600" baseline="30000" dirty="0">
                <a:solidFill>
                  <a:schemeClr val="tx1">
                    <a:lumMod val="65000"/>
                    <a:lumOff val="35000"/>
                  </a:schemeClr>
                </a:solidFill>
                <a:latin typeface="Arial Narrow" pitchFamily="34" charset="0"/>
              </a:rPr>
              <a:t>2</a:t>
            </a:r>
            <a:r>
              <a:rPr lang="tr-TR" sz="3600" baseline="30000" dirty="0">
                <a:solidFill>
                  <a:schemeClr val="tx1">
                    <a:lumMod val="65000"/>
                    <a:lumOff val="35000"/>
                  </a:schemeClr>
                </a:solidFill>
                <a:latin typeface="Arial Narrow" pitchFamily="34" charset="0"/>
              </a:rPr>
              <a:t> </a:t>
            </a:r>
            <a:r>
              <a:rPr lang="tr-TR" sz="3600" dirty="0">
                <a:solidFill>
                  <a:schemeClr val="bg2"/>
                </a:solidFill>
                <a:latin typeface="Arial Narrow" pitchFamily="34" charset="0"/>
                <a:cs typeface="Arial" pitchFamily="34" charset="0"/>
              </a:rPr>
              <a:t>den büyük fluans değerleri belirlenen uygun değerlerdir.</a:t>
            </a:r>
            <a:endParaRPr lang="en-US" sz="3600" dirty="0">
              <a:solidFill>
                <a:schemeClr val="bg2"/>
              </a:solidFill>
              <a:latin typeface="Arial Narrow" pitchFamily="34" charset="0"/>
              <a:cs typeface="Arial" pitchFamily="34" charset="0"/>
            </a:endParaRPr>
          </a:p>
          <a:p>
            <a:pPr algn="just" eaLnBrk="0" hangingPunct="0">
              <a:defRPr/>
            </a:pPr>
            <a:r>
              <a:rPr lang="tr-TR" sz="3600" dirty="0" smtClean="0">
                <a:solidFill>
                  <a:schemeClr val="bg2"/>
                </a:solidFill>
                <a:latin typeface="Arial Narrow" pitchFamily="34" charset="0"/>
                <a:cs typeface="Arial" pitchFamily="34" charset="0"/>
              </a:rPr>
              <a:t>.</a:t>
            </a:r>
            <a:endParaRPr lang="en-US" sz="3600" dirty="0">
              <a:solidFill>
                <a:schemeClr val="bg2"/>
              </a:solidFill>
              <a:latin typeface="Arial Narrow" pitchFamily="34" charset="0"/>
              <a:cs typeface="Arial" pitchFamily="34" charset="0"/>
            </a:endParaRPr>
          </a:p>
          <a:p>
            <a:pPr algn="just" eaLnBrk="0" hangingPunct="0">
              <a:defRPr/>
            </a:pPr>
            <a:endParaRPr lang="en-US" sz="2400" b="1" dirty="0">
              <a:latin typeface="Times New Roman" pitchFamily="18" charset="0"/>
              <a:cs typeface="Arial" pitchFamily="34" charset="0"/>
            </a:endParaRP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107524" name="Rectangle 4"/>
          <p:cNvSpPr>
            <a:spLocks noGrp="1" noChangeArrowheads="1"/>
          </p:cNvSpPr>
          <p:nvPr>
            <p:ph type="ctrTitle" idx="4294967295"/>
          </p:nvPr>
        </p:nvSpPr>
        <p:spPr bwMode="auto">
          <a:xfrm>
            <a:off x="0" y="1600200"/>
            <a:ext cx="9144000" cy="685800"/>
          </a:xfrm>
          <a:prstGeom prst="rect">
            <a:avLst/>
          </a:prstGeom>
          <a:noFill/>
          <a:ln>
            <a:miter lim="800000"/>
            <a:headEnd/>
            <a:tailEnd/>
          </a:ln>
        </p:spPr>
        <p:txBody>
          <a:bodyPr/>
          <a:lstStyle/>
          <a:p>
            <a:r>
              <a:rPr lang="en-US" dirty="0" smtClean="0">
                <a:solidFill>
                  <a:srgbClr val="AC0056"/>
                </a:solidFill>
                <a:latin typeface="Arial Narrow" pitchFamily="34" charset="0"/>
                <a:cs typeface="Times New Roman" pitchFamily="18" charset="0"/>
              </a:rPr>
              <a:t>Vas</a:t>
            </a:r>
            <a:r>
              <a:rPr lang="tr-TR" dirty="0" err="1" smtClean="0">
                <a:solidFill>
                  <a:srgbClr val="AC0056"/>
                </a:solidFill>
                <a:latin typeface="Arial Narrow" pitchFamily="34" charset="0"/>
                <a:cs typeface="Times New Roman" pitchFamily="18" charset="0"/>
              </a:rPr>
              <a:t>küler</a:t>
            </a:r>
            <a:r>
              <a:rPr lang="tr-TR" dirty="0" smtClean="0">
                <a:solidFill>
                  <a:srgbClr val="AC0056"/>
                </a:solidFill>
                <a:latin typeface="Arial Narrow" pitchFamily="34" charset="0"/>
                <a:cs typeface="Times New Roman" pitchFamily="18" charset="0"/>
              </a:rPr>
              <a:t> Lezyon</a:t>
            </a:r>
            <a:r>
              <a:rPr lang="en-US" dirty="0" smtClean="0">
                <a:solidFill>
                  <a:srgbClr val="AC0056"/>
                </a:solidFill>
                <a:latin typeface="Arial Narrow" pitchFamily="34" charset="0"/>
                <a:cs typeface="Times New Roman" pitchFamily="18" charset="0"/>
              </a:rPr>
              <a:t> &amp; </a:t>
            </a:r>
            <a:r>
              <a:rPr lang="tr-TR" dirty="0" smtClean="0">
                <a:solidFill>
                  <a:srgbClr val="AC0056"/>
                </a:solidFill>
                <a:latin typeface="Arial Narrow" pitchFamily="34" charset="0"/>
                <a:cs typeface="Times New Roman" pitchFamily="18" charset="0"/>
              </a:rPr>
              <a:t>Lineer</a:t>
            </a:r>
            <a:r>
              <a:rPr lang="en-US" dirty="0" smtClean="0">
                <a:solidFill>
                  <a:srgbClr val="AC0056"/>
                </a:solidFill>
                <a:latin typeface="Arial Narrow" pitchFamily="34" charset="0"/>
                <a:cs typeface="Times New Roman" pitchFamily="18" charset="0"/>
              </a:rPr>
              <a:t> T</a:t>
            </a:r>
            <a:r>
              <a:rPr lang="tr-TR" dirty="0" smtClean="0">
                <a:solidFill>
                  <a:srgbClr val="AC0056"/>
                </a:solidFill>
                <a:latin typeface="Arial Narrow" pitchFamily="34" charset="0"/>
                <a:cs typeface="Times New Roman" pitchFamily="18" charset="0"/>
              </a:rPr>
              <a:t>e</a:t>
            </a:r>
            <a:r>
              <a:rPr lang="en-US" dirty="0" smtClean="0">
                <a:solidFill>
                  <a:srgbClr val="AC0056"/>
                </a:solidFill>
                <a:latin typeface="Arial Narrow" pitchFamily="34" charset="0"/>
                <a:cs typeface="Times New Roman" pitchFamily="18" charset="0"/>
              </a:rPr>
              <a:t>l</a:t>
            </a:r>
            <a:r>
              <a:rPr lang="tr-TR" dirty="0" err="1" smtClean="0">
                <a:solidFill>
                  <a:srgbClr val="AC0056"/>
                </a:solidFill>
                <a:latin typeface="Arial Narrow" pitchFamily="34" charset="0"/>
                <a:cs typeface="Times New Roman" pitchFamily="18" charset="0"/>
              </a:rPr>
              <a:t>enjiektazi</a:t>
            </a:r>
            <a:endParaRPr lang="en-US" dirty="0" smtClean="0">
              <a:solidFill>
                <a:srgbClr val="AC0056"/>
              </a:solidFill>
              <a:latin typeface="Arial Narrow" pitchFamily="34" charset="0"/>
              <a:cs typeface="Times New Roman" pitchFamily="18" charset="0"/>
            </a:endParaRPr>
          </a:p>
        </p:txBody>
      </p:sp>
      <p:sp>
        <p:nvSpPr>
          <p:cNvPr id="107525" name="Rectangle 5"/>
          <p:cNvSpPr>
            <a:spLocks noGrp="1" noChangeArrowheads="1"/>
          </p:cNvSpPr>
          <p:nvPr>
            <p:ph type="subTitle" idx="4294967295"/>
          </p:nvPr>
        </p:nvSpPr>
        <p:spPr bwMode="auto">
          <a:xfrm>
            <a:off x="1295400" y="2362200"/>
            <a:ext cx="6400800" cy="1752600"/>
          </a:xfrm>
          <a:prstGeom prst="rect">
            <a:avLst/>
          </a:prstGeom>
          <a:noFill/>
          <a:ln>
            <a:miter lim="800000"/>
            <a:headEnd/>
            <a:tailEnd/>
          </a:ln>
        </p:spPr>
        <p:txBody>
          <a:bodyPr/>
          <a:lstStyle/>
          <a:p>
            <a:pPr marL="0" indent="0" algn="ctr" eaLnBrk="1" hangingPunct="1">
              <a:buFontTx/>
              <a:buNone/>
            </a:pPr>
            <a:r>
              <a:rPr lang="en-US" sz="3600" dirty="0" smtClean="0">
                <a:solidFill>
                  <a:schemeClr val="bg2"/>
                </a:solidFill>
                <a:latin typeface="Arial Narrow" pitchFamily="34" charset="0"/>
                <a:cs typeface="Times New Roman" pitchFamily="18" charset="0"/>
              </a:rPr>
              <a:t>1064nm </a:t>
            </a:r>
            <a:r>
              <a:rPr lang="tr-TR" sz="3600" dirty="0" smtClean="0">
                <a:solidFill>
                  <a:schemeClr val="bg2"/>
                </a:solidFill>
                <a:latin typeface="Arial Narrow" pitchFamily="34" charset="0"/>
                <a:cs typeface="Times New Roman" pitchFamily="18" charset="0"/>
              </a:rPr>
              <a:t>Dalga boyu</a:t>
            </a:r>
            <a:endParaRPr lang="en-US" sz="3600" dirty="0" smtClean="0">
              <a:solidFill>
                <a:schemeClr val="bg2"/>
              </a:solidFill>
              <a:latin typeface="Arial Narrow" pitchFamily="34" charset="0"/>
              <a:cs typeface="Times New Roman" pitchFamily="18" charset="0"/>
            </a:endParaRPr>
          </a:p>
          <a:p>
            <a:pPr marL="0" indent="0" algn="ctr">
              <a:buFontTx/>
              <a:buNone/>
            </a:pPr>
            <a:endParaRPr lang="en-US" dirty="0" smtClean="0">
              <a:solidFill>
                <a:schemeClr val="bg2"/>
              </a:solidFill>
              <a:latin typeface="Arial Narrow" pitchFamily="34" charset="0"/>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8786" name="Title 4"/>
          <p:cNvSpPr>
            <a:spLocks noGrp="1"/>
          </p:cNvSpPr>
          <p:nvPr>
            <p:ph type="title"/>
          </p:nvPr>
        </p:nvSpPr>
        <p:spPr bwMode="auto">
          <a:xfrm>
            <a:off x="457200" y="609600"/>
            <a:ext cx="8229600" cy="1143000"/>
          </a:xfrm>
          <a:noFill/>
          <a:ln>
            <a:miter lim="800000"/>
            <a:headEnd/>
            <a:tailEnd/>
          </a:ln>
        </p:spPr>
        <p:txBody>
          <a:bodyPr vert="horz" wrap="square" lIns="91440" tIns="45720" rIns="91440" bIns="45720" numCol="1" anchor="ctr" anchorCtr="0" compatLnSpc="1">
            <a:prstTxWarp prst="textNoShape">
              <a:avLst/>
            </a:prstTxWarp>
          </a:bodyPr>
          <a:lstStyle/>
          <a:p>
            <a:pPr eaLnBrk="1" hangingPunct="1"/>
            <a:r>
              <a:rPr lang="en-US" dirty="0" err="1" smtClean="0">
                <a:solidFill>
                  <a:srgbClr val="AC0056"/>
                </a:solidFill>
                <a:latin typeface="Arial Narrow" pitchFamily="34" charset="0"/>
                <a:cs typeface="Times New Roman" pitchFamily="18" charset="0"/>
              </a:rPr>
              <a:t>GentleYAG</a:t>
            </a:r>
            <a:r>
              <a:rPr lang="en-US" dirty="0" smtClean="0">
                <a:solidFill>
                  <a:srgbClr val="AC0056"/>
                </a:solidFill>
                <a:latin typeface="Arial Narrow" pitchFamily="34" charset="0"/>
                <a:cs typeface="Times New Roman" pitchFamily="18" charset="0"/>
              </a:rPr>
              <a:t> </a:t>
            </a:r>
            <a:r>
              <a:rPr lang="tr-TR" dirty="0" smtClean="0">
                <a:solidFill>
                  <a:srgbClr val="AC0056"/>
                </a:solidFill>
                <a:latin typeface="Arial Narrow" pitchFamily="34" charset="0"/>
                <a:cs typeface="Times New Roman" pitchFamily="18" charset="0"/>
              </a:rPr>
              <a:t>ne yapar</a:t>
            </a:r>
            <a:r>
              <a:rPr lang="en-US" dirty="0" smtClean="0">
                <a:solidFill>
                  <a:srgbClr val="AC0056"/>
                </a:solidFill>
                <a:latin typeface="Arial Narrow" pitchFamily="34" charset="0"/>
                <a:cs typeface="Times New Roman" pitchFamily="18" charset="0"/>
              </a:rPr>
              <a:t>?</a:t>
            </a:r>
          </a:p>
        </p:txBody>
      </p:sp>
      <p:sp>
        <p:nvSpPr>
          <p:cNvPr id="118787" name="Content Placeholder 6"/>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ctr" eaLnBrk="1" hangingPunct="1">
              <a:buFontTx/>
              <a:buNone/>
            </a:pPr>
            <a:endParaRPr lang="en-US" sz="4000" u="sng" dirty="0" smtClean="0">
              <a:solidFill>
                <a:schemeClr val="bg2"/>
              </a:solidFill>
              <a:latin typeface="Arial Narrow" pitchFamily="34" charset="0"/>
              <a:cs typeface="Times New Roman" pitchFamily="18" charset="0"/>
            </a:endParaRPr>
          </a:p>
          <a:p>
            <a:pPr algn="ctr" eaLnBrk="1" hangingPunct="1">
              <a:buFontTx/>
              <a:buNone/>
            </a:pPr>
            <a:r>
              <a:rPr lang="en-US" sz="3600" u="sng" dirty="0" smtClean="0">
                <a:solidFill>
                  <a:schemeClr val="bg2"/>
                </a:solidFill>
                <a:latin typeface="Arial Narrow" pitchFamily="34" charset="0"/>
                <a:cs typeface="Times New Roman" pitchFamily="18" charset="0"/>
              </a:rPr>
              <a:t>1064nm</a:t>
            </a:r>
          </a:p>
          <a:p>
            <a:pPr lvl="1" algn="ctr" eaLnBrk="1" hangingPunct="1"/>
            <a:r>
              <a:rPr lang="tr-TR" sz="3600" dirty="0" smtClean="0">
                <a:solidFill>
                  <a:schemeClr val="bg2"/>
                </a:solidFill>
                <a:latin typeface="Arial Narrow" pitchFamily="34" charset="0"/>
                <a:cs typeface="Times New Roman" pitchFamily="18" charset="0"/>
              </a:rPr>
              <a:t>Yüz Damarları</a:t>
            </a:r>
            <a:endParaRPr lang="en-US" sz="3600" dirty="0" smtClean="0">
              <a:solidFill>
                <a:schemeClr val="bg2"/>
              </a:solidFill>
              <a:latin typeface="Arial Narrow" pitchFamily="34" charset="0"/>
              <a:cs typeface="Times New Roman" pitchFamily="18" charset="0"/>
            </a:endParaRPr>
          </a:p>
          <a:p>
            <a:pPr lvl="1" algn="ctr" eaLnBrk="1" hangingPunct="1"/>
            <a:r>
              <a:rPr lang="tr-TR" sz="3600" dirty="0" smtClean="0">
                <a:solidFill>
                  <a:schemeClr val="bg2"/>
                </a:solidFill>
                <a:latin typeface="Arial Narrow" pitchFamily="34" charset="0"/>
                <a:cs typeface="Times New Roman" pitchFamily="18" charset="0"/>
              </a:rPr>
              <a:t>Bacak Varisleri</a:t>
            </a:r>
            <a:endParaRPr lang="en-US" sz="3600" dirty="0" smtClean="0">
              <a:solidFill>
                <a:schemeClr val="bg2"/>
              </a:solidFill>
              <a:latin typeface="Arial Narrow" pitchFamily="34" charset="0"/>
              <a:cs typeface="Times New Roman" pitchFamily="18" charset="0"/>
            </a:endParaRPr>
          </a:p>
        </p:txBody>
      </p:sp>
      <p:sp>
        <p:nvSpPr>
          <p:cNvPr id="118788"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eaLnBrk="0" hangingPunct="0"/>
            <a:fld id="{B72C3792-CDCF-4CC0-A6FC-CDE6B6843D94}" type="slidenum">
              <a:rPr lang="en-US" sz="1400">
                <a:latin typeface="Lucida Grande" pitchFamily="16" charset="0"/>
                <a:ea typeface="ヒラギノ角ゴ Pro W3" pitchFamily="16" charset="-128"/>
              </a:rPr>
              <a:pPr algn="r" eaLnBrk="0" hangingPunct="0"/>
              <a:t>24</a:t>
            </a:fld>
            <a:endParaRPr lang="en-US" sz="1400">
              <a:latin typeface="Lucida Grande" pitchFamily="16" charset="0"/>
              <a:ea typeface="ヒラギノ角ゴ Pro W3" pitchFamily="16" charset="-128"/>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0" name="Rectangle 2"/>
          <p:cNvSpPr>
            <a:spLocks noGrp="1" noChangeArrowheads="1"/>
          </p:cNvSpPr>
          <p:nvPr>
            <p:ph type="title" idx="4294967295"/>
          </p:nvPr>
        </p:nvSpPr>
        <p:spPr bwMode="auto">
          <a:xfrm>
            <a:off x="457200" y="292100"/>
            <a:ext cx="8229600" cy="1384300"/>
          </a:xfrm>
          <a:prstGeom prst="rect">
            <a:avLst/>
          </a:prstGeom>
          <a:noFill/>
          <a:ln>
            <a:miter lim="800000"/>
            <a:headEnd/>
            <a:tailEnd/>
          </a:ln>
        </p:spPr>
        <p:txBody>
          <a:bodyPr anchor="ctr"/>
          <a:lstStyle/>
          <a:p>
            <a:pPr eaLnBrk="1" hangingPunct="1"/>
            <a:r>
              <a:rPr lang="tr-TR" dirty="0" smtClean="0">
                <a:solidFill>
                  <a:srgbClr val="AC0056"/>
                </a:solidFill>
                <a:latin typeface="Arial Narrow" pitchFamily="34" charset="0"/>
                <a:cs typeface="Times New Roman" pitchFamily="18" charset="0"/>
              </a:rPr>
              <a:t>Bacak Telenjiektezileri ve Varisler</a:t>
            </a:r>
            <a:endParaRPr lang="en-US" dirty="0" smtClean="0">
              <a:solidFill>
                <a:srgbClr val="AC0056"/>
              </a:solidFill>
              <a:latin typeface="Arial Narrow" pitchFamily="34" charset="0"/>
              <a:cs typeface="Times New Roman" pitchFamily="18" charset="0"/>
            </a:endParaRPr>
          </a:p>
        </p:txBody>
      </p:sp>
      <p:sp>
        <p:nvSpPr>
          <p:cNvPr id="119811" name="Rectangle 3"/>
          <p:cNvSpPr>
            <a:spLocks noGrp="1" noChangeArrowheads="1"/>
          </p:cNvSpPr>
          <p:nvPr>
            <p:ph type="body" sz="half" idx="4294967295"/>
          </p:nvPr>
        </p:nvSpPr>
        <p:spPr bwMode="auto">
          <a:xfrm>
            <a:off x="457200" y="1600200"/>
            <a:ext cx="4038600" cy="4114800"/>
          </a:xfrm>
          <a:prstGeom prst="rect">
            <a:avLst/>
          </a:prstGeom>
          <a:noFill/>
          <a:ln>
            <a:miter lim="800000"/>
            <a:headEnd/>
            <a:tailEnd/>
          </a:ln>
        </p:spPr>
        <p:txBody>
          <a:bodyPr/>
          <a:lstStyle/>
          <a:p>
            <a:pPr eaLnBrk="1" hangingPunct="1"/>
            <a:r>
              <a:rPr lang="en-US" dirty="0" smtClean="0">
                <a:solidFill>
                  <a:schemeClr val="bg2"/>
                </a:solidFill>
                <a:latin typeface="Arial Narrow" pitchFamily="34" charset="0"/>
                <a:cs typeface="Times New Roman" pitchFamily="18" charset="0"/>
              </a:rPr>
              <a:t>S</a:t>
            </a:r>
            <a:r>
              <a:rPr lang="tr-TR" dirty="0" err="1" smtClean="0">
                <a:solidFill>
                  <a:schemeClr val="bg2"/>
                </a:solidFill>
                <a:latin typeface="Arial Narrow" pitchFamily="34" charset="0"/>
                <a:cs typeface="Times New Roman" pitchFamily="18" charset="0"/>
              </a:rPr>
              <a:t>kleroterapi</a:t>
            </a:r>
            <a:r>
              <a:rPr lang="en-US" dirty="0" smtClean="0">
                <a:solidFill>
                  <a:schemeClr val="bg2"/>
                </a:solidFill>
                <a:latin typeface="Arial Narrow" pitchFamily="34" charset="0"/>
                <a:cs typeface="Times New Roman" pitchFamily="18" charset="0"/>
              </a:rPr>
              <a:t> </a:t>
            </a:r>
            <a:r>
              <a:rPr lang="tr-TR" dirty="0" smtClean="0">
                <a:solidFill>
                  <a:schemeClr val="bg2"/>
                </a:solidFill>
                <a:latin typeface="Arial Narrow" pitchFamily="34" charset="0"/>
                <a:cs typeface="Times New Roman" pitchFamily="18" charset="0"/>
              </a:rPr>
              <a:t>bacak varisleri için en etkili tedavidir</a:t>
            </a:r>
            <a:endParaRPr lang="en-US" dirty="0" smtClean="0">
              <a:solidFill>
                <a:schemeClr val="bg2"/>
              </a:solidFill>
              <a:latin typeface="Arial Narrow" pitchFamily="34" charset="0"/>
              <a:cs typeface="Times New Roman" pitchFamily="18" charset="0"/>
            </a:endParaRPr>
          </a:p>
          <a:p>
            <a:pPr eaLnBrk="1" hangingPunct="1"/>
            <a:r>
              <a:rPr lang="en-US" dirty="0" smtClean="0">
                <a:solidFill>
                  <a:schemeClr val="bg2"/>
                </a:solidFill>
                <a:latin typeface="Arial Narrow" pitchFamily="34" charset="0"/>
                <a:cs typeface="Times New Roman" pitchFamily="18" charset="0"/>
              </a:rPr>
              <a:t>1064nm </a:t>
            </a:r>
            <a:r>
              <a:rPr lang="tr-TR" dirty="0" smtClean="0">
                <a:solidFill>
                  <a:schemeClr val="bg2"/>
                </a:solidFill>
                <a:latin typeface="Arial Narrow" pitchFamily="34" charset="0"/>
                <a:cs typeface="Times New Roman" pitchFamily="18" charset="0"/>
              </a:rPr>
              <a:t>dalga boyu skleroterapinin yapamadığı tedaviyi yapar.</a:t>
            </a:r>
            <a:endParaRPr lang="en-US" dirty="0" smtClean="0">
              <a:solidFill>
                <a:schemeClr val="bg2"/>
              </a:solidFill>
              <a:latin typeface="Arial Narrow" pitchFamily="34" charset="0"/>
              <a:cs typeface="Times New Roman" pitchFamily="18" charset="0"/>
            </a:endParaRPr>
          </a:p>
          <a:p>
            <a:pPr eaLnBrk="1" hangingPunct="1"/>
            <a:r>
              <a:rPr lang="tr-TR" dirty="0" smtClean="0">
                <a:solidFill>
                  <a:schemeClr val="bg2"/>
                </a:solidFill>
                <a:latin typeface="Arial Narrow" pitchFamily="34" charset="0"/>
                <a:cs typeface="Times New Roman" pitchFamily="18" charset="0"/>
              </a:rPr>
              <a:t>3 mm’den küçük varisler temizlenebilir.</a:t>
            </a:r>
            <a:endParaRPr lang="en-US" dirty="0" smtClean="0">
              <a:solidFill>
                <a:schemeClr val="bg2"/>
              </a:solidFill>
              <a:latin typeface="Arial Narrow" pitchFamily="34" charset="0"/>
              <a:cs typeface="Times New Roman" pitchFamily="18" charset="0"/>
            </a:endParaRPr>
          </a:p>
        </p:txBody>
      </p:sp>
      <p:pic>
        <p:nvPicPr>
          <p:cNvPr id="119812" name="Picture 4"/>
          <p:cNvPicPr>
            <a:picLocks noGrp="1" noChangeAspect="1" noChangeArrowheads="1"/>
          </p:cNvPicPr>
          <p:nvPr>
            <p:ph sz="half" idx="4294967295"/>
          </p:nvPr>
        </p:nvPicPr>
        <p:blipFill>
          <a:blip r:embed="rId2" cstate="print"/>
          <a:srcRect/>
          <a:stretch>
            <a:fillRect/>
          </a:stretch>
        </p:blipFill>
        <p:spPr bwMode="auto">
          <a:xfrm>
            <a:off x="4572000" y="2057400"/>
            <a:ext cx="3962400" cy="3152775"/>
          </a:xfrm>
          <a:prstGeom prst="rect">
            <a:avLst/>
          </a:prstGeom>
          <a:noFill/>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834" name="Rectangle 2"/>
          <p:cNvSpPr>
            <a:spLocks noGrp="1" noChangeArrowheads="1"/>
          </p:cNvSpPr>
          <p:nvPr>
            <p:ph type="title" idx="4294967295"/>
          </p:nvPr>
        </p:nvSpPr>
        <p:spPr bwMode="auto">
          <a:xfrm>
            <a:off x="457200" y="457200"/>
            <a:ext cx="8229600" cy="1143000"/>
          </a:xfrm>
          <a:prstGeom prst="rect">
            <a:avLst/>
          </a:prstGeom>
          <a:noFill/>
          <a:ln>
            <a:miter lim="800000"/>
            <a:headEnd/>
            <a:tailEnd/>
          </a:ln>
        </p:spPr>
        <p:txBody>
          <a:bodyPr anchor="ctr"/>
          <a:lstStyle/>
          <a:p>
            <a:pPr eaLnBrk="1" hangingPunct="1"/>
            <a:r>
              <a:rPr lang="tr-TR" dirty="0" smtClean="0">
                <a:solidFill>
                  <a:srgbClr val="AC0056"/>
                </a:solidFill>
                <a:latin typeface="Arial Narrow" pitchFamily="34" charset="0"/>
                <a:cs typeface="Times New Roman" pitchFamily="18" charset="0"/>
              </a:rPr>
              <a:t>Özel Önlemler</a:t>
            </a:r>
            <a:endParaRPr lang="en-US" dirty="0" smtClean="0">
              <a:solidFill>
                <a:srgbClr val="AC0056"/>
              </a:solidFill>
              <a:latin typeface="Arial Narrow" pitchFamily="34" charset="0"/>
              <a:cs typeface="Times New Roman" pitchFamily="18" charset="0"/>
            </a:endParaRPr>
          </a:p>
        </p:txBody>
      </p:sp>
      <p:sp>
        <p:nvSpPr>
          <p:cNvPr id="120835" name="Rectangle 3"/>
          <p:cNvSpPr>
            <a:spLocks noGrp="1" noChangeArrowheads="1"/>
          </p:cNvSpPr>
          <p:nvPr>
            <p:ph type="body" idx="4294967295"/>
          </p:nvPr>
        </p:nvSpPr>
        <p:spPr bwMode="auto">
          <a:xfrm>
            <a:off x="685800" y="1752600"/>
            <a:ext cx="7772400" cy="4114800"/>
          </a:xfrm>
          <a:prstGeom prst="rect">
            <a:avLst/>
          </a:prstGeom>
          <a:noFill/>
          <a:ln>
            <a:miter lim="800000"/>
            <a:headEnd/>
            <a:tailEnd/>
          </a:ln>
        </p:spPr>
        <p:txBody>
          <a:bodyPr/>
          <a:lstStyle/>
          <a:p>
            <a:pPr algn="just" eaLnBrk="1" hangingPunct="1"/>
            <a:r>
              <a:rPr lang="en-US" sz="3600" dirty="0" smtClean="0">
                <a:solidFill>
                  <a:schemeClr val="bg2"/>
                </a:solidFill>
                <a:latin typeface="Arial Narrow" pitchFamily="34" charset="0"/>
                <a:cs typeface="Times New Roman" pitchFamily="18" charset="0"/>
              </a:rPr>
              <a:t>Vitamin E, Aspirin, Ibuprofen, </a:t>
            </a:r>
            <a:r>
              <a:rPr lang="tr-TR" sz="3600" dirty="0" smtClean="0">
                <a:solidFill>
                  <a:schemeClr val="bg2"/>
                </a:solidFill>
                <a:latin typeface="Arial Narrow" pitchFamily="34" charset="0"/>
                <a:cs typeface="Times New Roman" pitchFamily="18" charset="0"/>
              </a:rPr>
              <a:t>Balık Yağı</a:t>
            </a:r>
            <a:r>
              <a:rPr lang="en-US" sz="3600" dirty="0" smtClean="0">
                <a:solidFill>
                  <a:schemeClr val="bg2"/>
                </a:solidFill>
                <a:latin typeface="Arial Narrow" pitchFamily="34" charset="0"/>
                <a:cs typeface="Times New Roman" pitchFamily="18" charset="0"/>
              </a:rPr>
              <a:t> </a:t>
            </a:r>
            <a:r>
              <a:rPr lang="tr-TR" sz="3600" dirty="0" smtClean="0">
                <a:solidFill>
                  <a:schemeClr val="bg2"/>
                </a:solidFill>
                <a:latin typeface="Arial Narrow" pitchFamily="34" charset="0"/>
                <a:cs typeface="Times New Roman" pitchFamily="18" charset="0"/>
              </a:rPr>
              <a:t>veya diğer kan incelticiler</a:t>
            </a:r>
            <a:r>
              <a:rPr lang="en-US" sz="3600" dirty="0" smtClean="0">
                <a:solidFill>
                  <a:schemeClr val="bg2"/>
                </a:solidFill>
                <a:latin typeface="Arial Narrow" pitchFamily="34" charset="0"/>
                <a:cs typeface="Times New Roman" pitchFamily="18" charset="0"/>
              </a:rPr>
              <a:t> </a:t>
            </a:r>
            <a:r>
              <a:rPr lang="tr-TR" sz="3600" dirty="0" smtClean="0">
                <a:solidFill>
                  <a:schemeClr val="bg2"/>
                </a:solidFill>
                <a:latin typeface="Arial Narrow" pitchFamily="34" charset="0"/>
                <a:cs typeface="Times New Roman" pitchFamily="18" charset="0"/>
              </a:rPr>
              <a:t>kanamayı artırabilir</a:t>
            </a:r>
            <a:r>
              <a:rPr lang="en-US" sz="3600" dirty="0" smtClean="0">
                <a:solidFill>
                  <a:schemeClr val="bg2"/>
                </a:solidFill>
                <a:latin typeface="Arial Narrow" pitchFamily="34" charset="0"/>
                <a:cs typeface="Times New Roman" pitchFamily="18" charset="0"/>
              </a:rPr>
              <a:t>. </a:t>
            </a:r>
            <a:r>
              <a:rPr lang="tr-TR" sz="3600" dirty="0" smtClean="0">
                <a:solidFill>
                  <a:schemeClr val="bg2"/>
                </a:solidFill>
                <a:latin typeface="Arial Narrow" pitchFamily="34" charset="0"/>
                <a:cs typeface="Times New Roman" pitchFamily="18" charset="0"/>
              </a:rPr>
              <a:t>Bunları önlemek için test atışı yapılabilir.</a:t>
            </a:r>
            <a:endParaRPr lang="en-US" sz="3600" dirty="0" smtClean="0">
              <a:solidFill>
                <a:schemeClr val="bg2"/>
              </a:solidFill>
              <a:latin typeface="Arial Narrow" pitchFamily="34" charset="0"/>
              <a:cs typeface="Times New Roman" pitchFamily="18" charset="0"/>
            </a:endParaRPr>
          </a:p>
          <a:p>
            <a:pPr algn="just" eaLnBrk="1" hangingPunct="1"/>
            <a:r>
              <a:rPr lang="tr-TR" sz="3600" dirty="0" smtClean="0">
                <a:solidFill>
                  <a:schemeClr val="bg2"/>
                </a:solidFill>
                <a:latin typeface="Arial Narrow" pitchFamily="34" charset="0"/>
                <a:cs typeface="Times New Roman" pitchFamily="18" charset="0"/>
              </a:rPr>
              <a:t>Kısa uzuvları tedavi ederken şeker hastaları doktorlarına danışmalıdır.</a:t>
            </a:r>
            <a:endParaRPr lang="en-US" sz="3600" dirty="0" smtClean="0">
              <a:solidFill>
                <a:schemeClr val="bg2"/>
              </a:solidFill>
              <a:latin typeface="Arial Narrow" pitchFamily="34" charset="0"/>
              <a:cs typeface="Times New Roman" pitchFamily="18" charset="0"/>
            </a:endParaRPr>
          </a:p>
          <a:p>
            <a:pPr algn="just" eaLnBrk="1" hangingPunct="1"/>
            <a:r>
              <a:rPr lang="tr-TR" sz="3600" dirty="0" smtClean="0">
                <a:solidFill>
                  <a:schemeClr val="bg2"/>
                </a:solidFill>
                <a:latin typeface="Arial Narrow" pitchFamily="34" charset="0"/>
                <a:cs typeface="Times New Roman" pitchFamily="18" charset="0"/>
              </a:rPr>
              <a:t>Koyu cilt tipleri yalnızca </a:t>
            </a:r>
            <a:r>
              <a:rPr lang="en-US" sz="3600" dirty="0" smtClean="0">
                <a:solidFill>
                  <a:schemeClr val="bg2"/>
                </a:solidFill>
                <a:latin typeface="Arial Narrow" pitchFamily="34" charset="0"/>
                <a:cs typeface="Times New Roman" pitchFamily="18" charset="0"/>
              </a:rPr>
              <a:t>1064nm </a:t>
            </a:r>
            <a:r>
              <a:rPr lang="tr-TR" sz="3600" dirty="0" smtClean="0">
                <a:solidFill>
                  <a:schemeClr val="bg2"/>
                </a:solidFill>
                <a:latin typeface="Arial Narrow" pitchFamily="34" charset="0"/>
                <a:cs typeface="Times New Roman" pitchFamily="18" charset="0"/>
              </a:rPr>
              <a:t>dalga boyu ile tedavi edilebilir.</a:t>
            </a:r>
            <a:endParaRPr lang="en-US" sz="3600" dirty="0" smtClean="0">
              <a:solidFill>
                <a:schemeClr val="bg2"/>
              </a:solidFill>
              <a:latin typeface="Arial Narrow" pitchFamily="34" charset="0"/>
              <a:cs typeface="Times New Roman" pitchFamily="18" charset="0"/>
            </a:endParaRPr>
          </a:p>
          <a:p>
            <a:pPr eaLnBrk="1" hangingPunct="1">
              <a:buFontTx/>
              <a:buNone/>
            </a:pPr>
            <a:endParaRPr lang="en-US" sz="3000" dirty="0" smtClean="0">
              <a:solidFill>
                <a:schemeClr val="bg2"/>
              </a:solidFill>
              <a:latin typeface="Arial Narrow" pitchFamily="34"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bwMode="auto">
          <a:xfrm>
            <a:off x="457200" y="457200"/>
            <a:ext cx="8229600" cy="1143000"/>
          </a:xfrm>
          <a:prstGeom prst="rect">
            <a:avLst/>
          </a:prstGeom>
          <a:noFill/>
          <a:ln>
            <a:miter lim="800000"/>
            <a:headEnd/>
            <a:tailEnd/>
          </a:ln>
        </p:spPr>
        <p:txBody>
          <a:bodyPr anchor="ctr"/>
          <a:lstStyle/>
          <a:p>
            <a:pPr eaLnBrk="1" hangingPunct="1"/>
            <a:r>
              <a:rPr lang="tr-TR" smtClean="0">
                <a:solidFill>
                  <a:srgbClr val="AC0056"/>
                </a:solidFill>
                <a:latin typeface="Arial Narrow" pitchFamily="34" charset="0"/>
                <a:cs typeface="Times New Roman" pitchFamily="18" charset="0"/>
              </a:rPr>
              <a:t>Tedavi Öncesi</a:t>
            </a:r>
            <a:endParaRPr lang="en-US" smtClean="0">
              <a:solidFill>
                <a:srgbClr val="AC0056"/>
              </a:solidFill>
              <a:latin typeface="Arial Narrow" pitchFamily="34" charset="0"/>
              <a:cs typeface="Times New Roman" pitchFamily="18" charset="0"/>
            </a:endParaRPr>
          </a:p>
        </p:txBody>
      </p:sp>
      <p:sp>
        <p:nvSpPr>
          <p:cNvPr id="48131" name="Rectangle 3"/>
          <p:cNvSpPr>
            <a:spLocks noGrp="1" noChangeArrowheads="1"/>
          </p:cNvSpPr>
          <p:nvPr>
            <p:ph type="body" idx="4294967295"/>
          </p:nvPr>
        </p:nvSpPr>
        <p:spPr bwMode="auto">
          <a:xfrm>
            <a:off x="685800" y="1524000"/>
            <a:ext cx="7772400" cy="4114800"/>
          </a:xfrm>
          <a:prstGeom prst="rect">
            <a:avLst/>
          </a:prstGeom>
          <a:noFill/>
          <a:ln>
            <a:miter lim="800000"/>
            <a:headEnd/>
            <a:tailEnd/>
          </a:ln>
        </p:spPr>
        <p:txBody>
          <a:bodyPr/>
          <a:lstStyle/>
          <a:p>
            <a:pPr eaLnBrk="1" hangingPunct="1"/>
            <a:r>
              <a:rPr lang="tr-TR" sz="3600" smtClean="0">
                <a:solidFill>
                  <a:schemeClr val="bg2"/>
                </a:solidFill>
                <a:latin typeface="Arial Narrow" pitchFamily="34" charset="0"/>
                <a:cs typeface="Times New Roman" pitchFamily="18" charset="0"/>
              </a:rPr>
              <a:t>Cilt temiz olmalı</a:t>
            </a:r>
            <a:r>
              <a:rPr lang="en-US" sz="3600" smtClean="0">
                <a:solidFill>
                  <a:schemeClr val="bg2"/>
                </a:solidFill>
                <a:latin typeface="Arial Narrow" pitchFamily="34" charset="0"/>
                <a:cs typeface="Times New Roman" pitchFamily="18" charset="0"/>
              </a:rPr>
              <a:t>!</a:t>
            </a:r>
          </a:p>
          <a:p>
            <a:pPr eaLnBrk="1" hangingPunct="1"/>
            <a:r>
              <a:rPr lang="tr-TR" sz="3600" smtClean="0">
                <a:solidFill>
                  <a:schemeClr val="bg2"/>
                </a:solidFill>
                <a:latin typeface="Arial Narrow" pitchFamily="34" charset="0"/>
                <a:cs typeface="Times New Roman" pitchFamily="18" charset="0"/>
              </a:rPr>
              <a:t>Bronzlaşma olmamalı</a:t>
            </a:r>
            <a:r>
              <a:rPr lang="en-US" sz="3600" smtClean="0">
                <a:solidFill>
                  <a:schemeClr val="bg2"/>
                </a:solidFill>
                <a:latin typeface="Arial Narrow" pitchFamily="34" charset="0"/>
                <a:cs typeface="Times New Roman" pitchFamily="18" charset="0"/>
              </a:rPr>
              <a:t>!</a:t>
            </a:r>
          </a:p>
          <a:p>
            <a:pPr eaLnBrk="1" hangingPunct="1"/>
            <a:r>
              <a:rPr lang="tr-TR" sz="3600" smtClean="0">
                <a:solidFill>
                  <a:schemeClr val="bg2"/>
                </a:solidFill>
                <a:latin typeface="Arial Narrow" pitchFamily="34" charset="0"/>
                <a:cs typeface="Times New Roman" pitchFamily="18" charset="0"/>
              </a:rPr>
              <a:t>Topikal anestezi kullanılmamalı.</a:t>
            </a:r>
            <a:endParaRPr lang="en-US" sz="3600" smtClean="0">
              <a:solidFill>
                <a:schemeClr val="bg2"/>
              </a:solidFill>
              <a:latin typeface="Arial Narrow" pitchFamily="34" charset="0"/>
              <a:cs typeface="Times New Roman" pitchFamily="18" charset="0"/>
            </a:endParaRPr>
          </a:p>
          <a:p>
            <a:pPr eaLnBrk="1" hangingPunct="1"/>
            <a:r>
              <a:rPr lang="en-US" sz="3600" smtClean="0">
                <a:solidFill>
                  <a:schemeClr val="bg2"/>
                </a:solidFill>
                <a:latin typeface="Arial Narrow" pitchFamily="34" charset="0"/>
                <a:cs typeface="Times New Roman" pitchFamily="18" charset="0"/>
              </a:rPr>
              <a:t>Topi</a:t>
            </a:r>
            <a:r>
              <a:rPr lang="tr-TR" sz="3600" smtClean="0">
                <a:solidFill>
                  <a:schemeClr val="bg2"/>
                </a:solidFill>
                <a:latin typeface="Arial Narrow" pitchFamily="34" charset="0"/>
                <a:cs typeface="Times New Roman" pitchFamily="18" charset="0"/>
              </a:rPr>
              <a:t>kal Alfa-hidroksi</a:t>
            </a:r>
            <a:endParaRPr lang="en-US" sz="3600" smtClean="0">
              <a:solidFill>
                <a:schemeClr val="bg2"/>
              </a:solidFill>
              <a:latin typeface="Arial Narrow" pitchFamily="34" charset="0"/>
              <a:cs typeface="Times New Roman" pitchFamily="18" charset="0"/>
            </a:endParaRPr>
          </a:p>
          <a:p>
            <a:pPr lvl="1" eaLnBrk="1" hangingPunct="1"/>
            <a:r>
              <a:rPr lang="tr-TR" sz="3600" smtClean="0">
                <a:solidFill>
                  <a:schemeClr val="bg2"/>
                </a:solidFill>
                <a:latin typeface="Arial Narrow" pitchFamily="34" charset="0"/>
                <a:cs typeface="Times New Roman" pitchFamily="18" charset="0"/>
              </a:rPr>
              <a:t>Tedaviden 1-2 hafta önce kullanılabilir.</a:t>
            </a:r>
            <a:endParaRPr lang="en-US" sz="3600" smtClean="0">
              <a:solidFill>
                <a:schemeClr val="bg2"/>
              </a:solidFill>
              <a:latin typeface="Arial Narrow" pitchFamily="34" charset="0"/>
              <a:cs typeface="Times New Roman" pitchFamily="18" charset="0"/>
            </a:endParaRPr>
          </a:p>
          <a:p>
            <a:pPr eaLnBrk="1" hangingPunct="1"/>
            <a:r>
              <a:rPr lang="tr-TR" sz="3600" smtClean="0">
                <a:solidFill>
                  <a:schemeClr val="bg2"/>
                </a:solidFill>
                <a:latin typeface="Arial Narrow" pitchFamily="34" charset="0"/>
                <a:cs typeface="Times New Roman" pitchFamily="18" charset="0"/>
              </a:rPr>
              <a:t>Damar boyutu ölçülmeli.</a:t>
            </a:r>
            <a:endParaRPr lang="en-US" sz="3600" smtClean="0">
              <a:solidFill>
                <a:schemeClr val="bg2"/>
              </a:solidFill>
              <a:latin typeface="Arial Narrow" pitchFamily="34" charset="0"/>
              <a:cs typeface="Times New Roman" pitchFamily="18" charset="0"/>
            </a:endParaRPr>
          </a:p>
          <a:p>
            <a:pPr eaLnBrk="1" hangingPunct="1">
              <a:buFontTx/>
              <a:buNone/>
            </a:pPr>
            <a:endParaRPr lang="en-US" sz="3600" smtClean="0">
              <a:solidFill>
                <a:schemeClr val="bg2"/>
              </a:solidFill>
              <a:latin typeface="Arial Narrow" pitchFamily="34" charset="0"/>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4" name="Title 1"/>
          <p:cNvSpPr>
            <a:spLocks noGrp="1"/>
          </p:cNvSpPr>
          <p:nvPr>
            <p:ph type="title" idx="4294967295"/>
          </p:nvPr>
        </p:nvSpPr>
        <p:spPr bwMode="auto">
          <a:xfrm>
            <a:off x="457200" y="457200"/>
            <a:ext cx="8229600" cy="1143000"/>
          </a:xfrm>
          <a:prstGeom prst="rect">
            <a:avLst/>
          </a:prstGeom>
          <a:noFill/>
          <a:ln>
            <a:miter lim="800000"/>
            <a:headEnd/>
            <a:tailEnd/>
          </a:ln>
        </p:spPr>
        <p:txBody>
          <a:bodyPr anchor="ctr"/>
          <a:lstStyle/>
          <a:p>
            <a:pPr eaLnBrk="1" hangingPunct="1"/>
            <a:r>
              <a:rPr lang="en-US" dirty="0" smtClean="0">
                <a:solidFill>
                  <a:srgbClr val="AC0056"/>
                </a:solidFill>
                <a:latin typeface="Arial Narrow" pitchFamily="34" charset="0"/>
                <a:cs typeface="Times New Roman" pitchFamily="18" charset="0"/>
              </a:rPr>
              <a:t>1064nm</a:t>
            </a:r>
          </a:p>
        </p:txBody>
      </p:sp>
      <p:sp>
        <p:nvSpPr>
          <p:cNvPr id="125955" name="Content Placeholder 2"/>
          <p:cNvSpPr>
            <a:spLocks noGrp="1"/>
          </p:cNvSpPr>
          <p:nvPr>
            <p:ph idx="4294967295"/>
          </p:nvPr>
        </p:nvSpPr>
        <p:spPr bwMode="auto">
          <a:xfrm>
            <a:off x="685800" y="1447800"/>
            <a:ext cx="7772400" cy="4114800"/>
          </a:xfrm>
          <a:prstGeom prst="rect">
            <a:avLst/>
          </a:prstGeom>
          <a:noFill/>
          <a:ln>
            <a:miter lim="800000"/>
            <a:headEnd/>
            <a:tailEnd/>
          </a:ln>
        </p:spPr>
        <p:txBody>
          <a:bodyPr/>
          <a:lstStyle/>
          <a:p>
            <a:pPr eaLnBrk="1" hangingPunct="1"/>
            <a:r>
              <a:rPr lang="tr-TR" sz="3600" dirty="0" smtClean="0">
                <a:solidFill>
                  <a:schemeClr val="bg2"/>
                </a:solidFill>
                <a:latin typeface="Arial Narrow" pitchFamily="34" charset="0"/>
                <a:cs typeface="Times New Roman" pitchFamily="18" charset="0"/>
              </a:rPr>
              <a:t>Yüz Damarları</a:t>
            </a:r>
            <a:endParaRPr lang="en-US" sz="3600" dirty="0" smtClean="0">
              <a:solidFill>
                <a:schemeClr val="bg2"/>
              </a:solidFill>
              <a:latin typeface="Arial Narrow" pitchFamily="34" charset="0"/>
              <a:cs typeface="Times New Roman" pitchFamily="18" charset="0"/>
            </a:endParaRPr>
          </a:p>
          <a:p>
            <a:pPr lvl="1" eaLnBrk="1" hangingPunct="1"/>
            <a:r>
              <a:rPr lang="tr-TR" sz="3600" dirty="0" smtClean="0">
                <a:solidFill>
                  <a:schemeClr val="bg2"/>
                </a:solidFill>
                <a:latin typeface="Arial Narrow" pitchFamily="34" charset="0"/>
                <a:cs typeface="Times New Roman" pitchFamily="18" charset="0"/>
              </a:rPr>
              <a:t>Yüz bölgesinde SADECE</a:t>
            </a:r>
            <a:r>
              <a:rPr lang="en-US" sz="3600" dirty="0" smtClean="0">
                <a:solidFill>
                  <a:schemeClr val="bg2"/>
                </a:solidFill>
                <a:latin typeface="Arial Narrow" pitchFamily="34" charset="0"/>
                <a:cs typeface="Times New Roman" pitchFamily="18" charset="0"/>
              </a:rPr>
              <a:t> 1.5mm spot</a:t>
            </a:r>
            <a:r>
              <a:rPr lang="tr-TR" sz="3600" dirty="0" smtClean="0">
                <a:solidFill>
                  <a:schemeClr val="bg2"/>
                </a:solidFill>
                <a:latin typeface="Arial Narrow" pitchFamily="34" charset="0"/>
                <a:cs typeface="Times New Roman" pitchFamily="18" charset="0"/>
              </a:rPr>
              <a:t> büyüklüğü kullanılmalıdır.</a:t>
            </a:r>
            <a:r>
              <a:rPr lang="en-US" sz="3600" dirty="0" smtClean="0">
                <a:solidFill>
                  <a:schemeClr val="bg2"/>
                </a:solidFill>
                <a:latin typeface="Arial Narrow" pitchFamily="34" charset="0"/>
                <a:cs typeface="Times New Roman" pitchFamily="18" charset="0"/>
              </a:rPr>
              <a:t> </a:t>
            </a:r>
          </a:p>
          <a:p>
            <a:pPr lvl="1" eaLnBrk="1" hangingPunct="1"/>
            <a:r>
              <a:rPr lang="tr-TR" sz="3600" dirty="0" smtClean="0">
                <a:solidFill>
                  <a:schemeClr val="bg2"/>
                </a:solidFill>
                <a:latin typeface="Arial Narrow" pitchFamily="34" charset="0"/>
                <a:cs typeface="Times New Roman" pitchFamily="18" charset="0"/>
              </a:rPr>
              <a:t>Damarlar kaybolmalı ve sonuç olarak </a:t>
            </a:r>
            <a:r>
              <a:rPr lang="tr-TR" sz="3600" dirty="0" err="1" smtClean="0">
                <a:solidFill>
                  <a:schemeClr val="bg2"/>
                </a:solidFill>
                <a:latin typeface="Arial Narrow" pitchFamily="34" charset="0"/>
                <a:cs typeface="Times New Roman" pitchFamily="18" charset="0"/>
              </a:rPr>
              <a:t>eritem</a:t>
            </a:r>
            <a:r>
              <a:rPr lang="tr-TR" sz="3600" dirty="0" smtClean="0">
                <a:solidFill>
                  <a:schemeClr val="bg2"/>
                </a:solidFill>
                <a:latin typeface="Arial Narrow" pitchFamily="34" charset="0"/>
                <a:cs typeface="Times New Roman" pitchFamily="18" charset="0"/>
              </a:rPr>
              <a:t> oluşmalı</a:t>
            </a:r>
            <a:endParaRPr lang="en-US" sz="3600" dirty="0" smtClean="0">
              <a:solidFill>
                <a:schemeClr val="bg2"/>
              </a:solidFill>
              <a:latin typeface="Arial Narrow" pitchFamily="34" charset="0"/>
              <a:cs typeface="Times New Roman" pitchFamily="18" charset="0"/>
            </a:endParaRPr>
          </a:p>
          <a:p>
            <a:pPr eaLnBrk="1" hangingPunct="1"/>
            <a:r>
              <a:rPr lang="tr-TR" sz="3600" dirty="0" smtClean="0">
                <a:solidFill>
                  <a:schemeClr val="bg2"/>
                </a:solidFill>
                <a:latin typeface="Arial Narrow" pitchFamily="34" charset="0"/>
                <a:cs typeface="Times New Roman" pitchFamily="18" charset="0"/>
              </a:rPr>
              <a:t>Bacak Varisleri</a:t>
            </a:r>
            <a:endParaRPr lang="en-US" sz="3600" dirty="0" smtClean="0">
              <a:solidFill>
                <a:schemeClr val="bg2"/>
              </a:solidFill>
              <a:latin typeface="Arial Narrow" pitchFamily="34" charset="0"/>
              <a:cs typeface="Times New Roman" pitchFamily="18" charset="0"/>
            </a:endParaRPr>
          </a:p>
          <a:p>
            <a:pPr lvl="1" eaLnBrk="1" hangingPunct="1"/>
            <a:r>
              <a:rPr lang="tr-TR" sz="3600" dirty="0" smtClean="0">
                <a:solidFill>
                  <a:schemeClr val="bg2"/>
                </a:solidFill>
                <a:latin typeface="Arial Narrow" pitchFamily="34" charset="0"/>
                <a:cs typeface="Times New Roman" pitchFamily="18" charset="0"/>
              </a:rPr>
              <a:t>Damarlar kaybolmalı</a:t>
            </a:r>
            <a:endParaRPr lang="en-US" sz="3600" dirty="0" smtClean="0">
              <a:solidFill>
                <a:schemeClr val="bg2"/>
              </a:solidFill>
              <a:latin typeface="Arial Narrow" pitchFamily="34" charset="0"/>
              <a:cs typeface="Times New Roman" pitchFamily="18" charset="0"/>
            </a:endParaRPr>
          </a:p>
          <a:p>
            <a:pPr lvl="1" eaLnBrk="1" hangingPunct="1">
              <a:buNone/>
            </a:pPr>
            <a:endParaRPr lang="en-US" sz="3000" dirty="0" smtClean="0">
              <a:solidFill>
                <a:schemeClr val="bg2"/>
              </a:solidFill>
              <a:latin typeface="Arial Narrow" pitchFamily="34" charset="0"/>
              <a:cs typeface="Times New Roman" pitchFamily="18" charset="0"/>
            </a:endParaRPr>
          </a:p>
        </p:txBody>
      </p:sp>
      <p:sp>
        <p:nvSpPr>
          <p:cNvPr id="125956"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eaLnBrk="0" hangingPunct="0"/>
            <a:fld id="{809EA9F5-54BA-4DC9-86B4-DA19778B7C8A}" type="slidenum">
              <a:rPr lang="en-US" sz="1400">
                <a:latin typeface="Lucida Grande" pitchFamily="16" charset="0"/>
                <a:ea typeface="ヒラギノ角ゴ Pro W3" pitchFamily="16" charset="-128"/>
              </a:rPr>
              <a:pPr algn="r" eaLnBrk="0" hangingPunct="0"/>
              <a:t>28</a:t>
            </a:fld>
            <a:endParaRPr lang="en-US" sz="1400">
              <a:latin typeface="Lucida Grande" pitchFamily="16" charset="0"/>
              <a:ea typeface="ヒラギノ角ゴ Pro W3" pitchFamily="16" charset="-128"/>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bwMode="auto">
          <a:xfrm>
            <a:off x="457200" y="457200"/>
            <a:ext cx="8229600" cy="1143000"/>
          </a:xfrm>
          <a:prstGeom prst="rect">
            <a:avLst/>
          </a:prstGeom>
          <a:noFill/>
          <a:ln>
            <a:miter lim="800000"/>
            <a:headEnd/>
            <a:tailEnd/>
          </a:ln>
        </p:spPr>
        <p:txBody>
          <a:bodyPr anchor="ctr"/>
          <a:lstStyle/>
          <a:p>
            <a:pPr eaLnBrk="1" hangingPunct="1"/>
            <a:r>
              <a:rPr lang="tr-TR" smtClean="0">
                <a:solidFill>
                  <a:srgbClr val="AC0056"/>
                </a:solidFill>
                <a:latin typeface="Arial Narrow" pitchFamily="34" charset="0"/>
                <a:cs typeface="Times New Roman" pitchFamily="18" charset="0"/>
              </a:rPr>
              <a:t>Tedavi Sonrası</a:t>
            </a:r>
            <a:endParaRPr lang="en-US" smtClean="0">
              <a:solidFill>
                <a:srgbClr val="AC0056"/>
              </a:solidFill>
              <a:latin typeface="Arial Narrow" pitchFamily="34" charset="0"/>
              <a:cs typeface="Times New Roman" pitchFamily="18" charset="0"/>
            </a:endParaRPr>
          </a:p>
        </p:txBody>
      </p:sp>
      <p:sp>
        <p:nvSpPr>
          <p:cNvPr id="49155" name="Rectangle 3"/>
          <p:cNvSpPr>
            <a:spLocks noGrp="1" noChangeArrowheads="1"/>
          </p:cNvSpPr>
          <p:nvPr>
            <p:ph type="body" idx="4294967295"/>
          </p:nvPr>
        </p:nvSpPr>
        <p:spPr bwMode="auto">
          <a:xfrm>
            <a:off x="762000" y="1524000"/>
            <a:ext cx="7772400" cy="4114800"/>
          </a:xfrm>
          <a:prstGeom prst="rect">
            <a:avLst/>
          </a:prstGeom>
          <a:noFill/>
          <a:ln>
            <a:miter lim="800000"/>
            <a:headEnd/>
            <a:tailEnd/>
          </a:ln>
        </p:spPr>
        <p:txBody>
          <a:bodyPr/>
          <a:lstStyle/>
          <a:p>
            <a:pPr algn="just" eaLnBrk="1" hangingPunct="1"/>
            <a:r>
              <a:rPr lang="tr-TR" sz="3600" smtClean="0">
                <a:solidFill>
                  <a:schemeClr val="bg2"/>
                </a:solidFill>
                <a:latin typeface="Arial Narrow" pitchFamily="34" charset="0"/>
                <a:cs typeface="Times New Roman" pitchFamily="18" charset="0"/>
              </a:rPr>
              <a:t>Bir kaç atım sonrasında tedavi bölgesine basınç uygulanır.</a:t>
            </a:r>
          </a:p>
          <a:p>
            <a:pPr algn="just" eaLnBrk="1" hangingPunct="1"/>
            <a:r>
              <a:rPr lang="tr-TR" sz="3600" smtClean="0">
                <a:solidFill>
                  <a:schemeClr val="bg2"/>
                </a:solidFill>
                <a:latin typeface="Arial Narrow" pitchFamily="34" charset="0"/>
                <a:cs typeface="Times New Roman" pitchFamily="18" charset="0"/>
              </a:rPr>
              <a:t>Soğuk kompres</a:t>
            </a:r>
            <a:endParaRPr lang="en-US" sz="3600" smtClean="0">
              <a:solidFill>
                <a:schemeClr val="bg2"/>
              </a:solidFill>
              <a:latin typeface="Arial Narrow" pitchFamily="34" charset="0"/>
              <a:cs typeface="Times New Roman" pitchFamily="18" charset="0"/>
            </a:endParaRPr>
          </a:p>
          <a:p>
            <a:pPr algn="just" eaLnBrk="1" hangingPunct="1"/>
            <a:r>
              <a:rPr lang="en-US" sz="3600" smtClean="0">
                <a:solidFill>
                  <a:schemeClr val="bg2"/>
                </a:solidFill>
                <a:latin typeface="Arial Narrow" pitchFamily="34" charset="0"/>
                <a:cs typeface="Times New Roman" pitchFamily="18" charset="0"/>
              </a:rPr>
              <a:t>Topi</a:t>
            </a:r>
            <a:r>
              <a:rPr lang="tr-TR" sz="3600" smtClean="0">
                <a:solidFill>
                  <a:schemeClr val="bg2"/>
                </a:solidFill>
                <a:latin typeface="Arial Narrow" pitchFamily="34" charset="0"/>
                <a:cs typeface="Times New Roman" pitchFamily="18" charset="0"/>
              </a:rPr>
              <a:t>kal Kortizon Krem </a:t>
            </a:r>
            <a:endParaRPr lang="en-US" sz="3600" smtClean="0">
              <a:solidFill>
                <a:schemeClr val="bg2"/>
              </a:solidFill>
              <a:latin typeface="Arial Narrow" pitchFamily="34" charset="0"/>
              <a:cs typeface="Times New Roman" pitchFamily="18" charset="0"/>
            </a:endParaRPr>
          </a:p>
          <a:p>
            <a:pPr algn="just" eaLnBrk="1" hangingPunct="1"/>
            <a:r>
              <a:rPr lang="tr-TR" sz="3600" smtClean="0">
                <a:solidFill>
                  <a:schemeClr val="bg2"/>
                </a:solidFill>
                <a:latin typeface="Arial Narrow" pitchFamily="34" charset="0"/>
                <a:cs typeface="Times New Roman" pitchFamily="18" charset="0"/>
              </a:rPr>
              <a:t>5</a:t>
            </a:r>
            <a:r>
              <a:rPr lang="en-US" sz="3600" smtClean="0">
                <a:solidFill>
                  <a:schemeClr val="bg2"/>
                </a:solidFill>
                <a:latin typeface="Arial Narrow" pitchFamily="34" charset="0"/>
                <a:cs typeface="Times New Roman" pitchFamily="18" charset="0"/>
              </a:rPr>
              <a:t>0+ SPF</a:t>
            </a:r>
            <a:r>
              <a:rPr lang="tr-TR" sz="3600" smtClean="0">
                <a:solidFill>
                  <a:schemeClr val="bg2"/>
                </a:solidFill>
                <a:latin typeface="Arial Narrow" pitchFamily="34" charset="0"/>
                <a:cs typeface="Times New Roman" pitchFamily="18" charset="0"/>
              </a:rPr>
              <a:t> Güneş Koruması</a:t>
            </a:r>
            <a:endParaRPr lang="en-US" sz="3600" smtClean="0">
              <a:solidFill>
                <a:schemeClr val="bg2"/>
              </a:solidFill>
              <a:latin typeface="Arial Narrow" pitchFamily="34" charset="0"/>
              <a:cs typeface="Times New Roman" pitchFamily="18" charset="0"/>
            </a:endParaRPr>
          </a:p>
          <a:p>
            <a:pPr algn="just" eaLnBrk="1" hangingPunct="1"/>
            <a:r>
              <a:rPr lang="tr-TR" sz="3600" smtClean="0">
                <a:solidFill>
                  <a:schemeClr val="bg2"/>
                </a:solidFill>
                <a:latin typeface="Arial Narrow" pitchFamily="34" charset="0"/>
                <a:cs typeface="Times New Roman" pitchFamily="18" charset="0"/>
              </a:rPr>
              <a:t>3-5 gün süresince kan basıncını arttırıcak  ve vazodilatasyona sebep olucak aktivitelerden kaçınılmalıdır.</a:t>
            </a:r>
            <a:endParaRPr lang="en-US" sz="3600" b="1" smtClean="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457200" y="579438"/>
            <a:ext cx="8229600" cy="792162"/>
          </a:xfrm>
          <a:prstGeom prst="rect">
            <a:avLst/>
          </a:prstGeom>
          <a:noFill/>
          <a:ln>
            <a:miter lim="800000"/>
            <a:headEnd/>
            <a:tailEnd/>
          </a:ln>
        </p:spPr>
        <p:txBody>
          <a:bodyPr/>
          <a:lstStyle/>
          <a:p>
            <a:pPr algn="ctr" eaLnBrk="0" hangingPunct="0">
              <a:defRPr/>
            </a:pPr>
            <a:r>
              <a:rPr lang="tr-TR" sz="4400" kern="0" dirty="0">
                <a:solidFill>
                  <a:srgbClr val="AC0056"/>
                </a:solidFill>
                <a:latin typeface="Arial Narrow" pitchFamily="34" charset="0"/>
                <a:ea typeface="+mj-ea"/>
                <a:cs typeface="+mj-cs"/>
              </a:rPr>
              <a:t>En Güçlü </a:t>
            </a:r>
            <a:r>
              <a:rPr lang="tr-TR" sz="4400" kern="0" dirty="0" err="1" smtClean="0">
                <a:solidFill>
                  <a:srgbClr val="AC0056"/>
                </a:solidFill>
                <a:latin typeface="Arial Narrow" pitchFamily="34" charset="0"/>
                <a:ea typeface="+mj-ea"/>
                <a:cs typeface="+mj-cs"/>
              </a:rPr>
              <a:t>NdYAG</a:t>
            </a:r>
            <a:r>
              <a:rPr lang="tr-TR" sz="4400" kern="0" dirty="0" smtClean="0">
                <a:solidFill>
                  <a:srgbClr val="AC0056"/>
                </a:solidFill>
                <a:latin typeface="Arial Narrow" pitchFamily="34" charset="0"/>
                <a:ea typeface="+mj-ea"/>
                <a:cs typeface="+mj-cs"/>
              </a:rPr>
              <a:t> </a:t>
            </a:r>
            <a:r>
              <a:rPr lang="tr-TR" sz="4400" kern="0" dirty="0">
                <a:solidFill>
                  <a:srgbClr val="AC0056"/>
                </a:solidFill>
                <a:latin typeface="Arial Narrow" pitchFamily="34" charset="0"/>
                <a:ea typeface="+mj-ea"/>
                <a:cs typeface="+mj-cs"/>
              </a:rPr>
              <a:t>Teknolojisi</a:t>
            </a:r>
            <a:endParaRPr lang="en-US" sz="4400" kern="0" dirty="0">
              <a:solidFill>
                <a:srgbClr val="AC0056"/>
              </a:solidFill>
              <a:latin typeface="Arial Narrow" pitchFamily="34" charset="0"/>
              <a:ea typeface="+mj-ea"/>
              <a:cs typeface="+mj-cs"/>
            </a:endParaRPr>
          </a:p>
        </p:txBody>
      </p:sp>
      <p:sp>
        <p:nvSpPr>
          <p:cNvPr id="7" name="Rectangle 3"/>
          <p:cNvSpPr txBox="1">
            <a:spLocks noChangeArrowheads="1"/>
          </p:cNvSpPr>
          <p:nvPr/>
        </p:nvSpPr>
        <p:spPr bwMode="auto">
          <a:xfrm>
            <a:off x="685800" y="1752600"/>
            <a:ext cx="6858000" cy="3200400"/>
          </a:xfrm>
          <a:prstGeom prst="rect">
            <a:avLst/>
          </a:prstGeom>
          <a:noFill/>
          <a:ln>
            <a:miter lim="800000"/>
            <a:headEnd/>
            <a:tailEnd/>
          </a:ln>
        </p:spPr>
        <p:txBody>
          <a:bodyPr/>
          <a:lstStyle/>
          <a:p>
            <a:pPr marL="342900" indent="-342900" eaLnBrk="0" hangingPunct="0">
              <a:lnSpc>
                <a:spcPct val="90000"/>
              </a:lnSpc>
              <a:spcBef>
                <a:spcPct val="20000"/>
              </a:spcBef>
              <a:defRPr/>
            </a:pPr>
            <a:r>
              <a:rPr lang="tr-TR" sz="3600" kern="0" dirty="0">
                <a:solidFill>
                  <a:schemeClr val="bg2"/>
                </a:solidFill>
                <a:latin typeface="Arial Narrow" pitchFamily="34" charset="0"/>
              </a:rPr>
              <a:t>Güvenilirliğini, </a:t>
            </a:r>
          </a:p>
          <a:p>
            <a:pPr marL="342900" indent="-342900" eaLnBrk="0" hangingPunct="0">
              <a:lnSpc>
                <a:spcPct val="90000"/>
              </a:lnSpc>
              <a:spcBef>
                <a:spcPct val="20000"/>
              </a:spcBef>
              <a:buFontTx/>
              <a:buChar char="•"/>
              <a:defRPr/>
            </a:pPr>
            <a:r>
              <a:rPr lang="tr-TR" sz="3600" kern="0" dirty="0">
                <a:solidFill>
                  <a:schemeClr val="bg2"/>
                </a:solidFill>
                <a:latin typeface="Arial Narrow" pitchFamily="34" charset="0"/>
              </a:rPr>
              <a:t>Hızda</a:t>
            </a:r>
          </a:p>
          <a:p>
            <a:pPr marL="342900" indent="-342900" eaLnBrk="0" hangingPunct="0">
              <a:lnSpc>
                <a:spcPct val="90000"/>
              </a:lnSpc>
              <a:spcBef>
                <a:spcPct val="20000"/>
              </a:spcBef>
              <a:buFontTx/>
              <a:buChar char="•"/>
              <a:defRPr/>
            </a:pPr>
            <a:r>
              <a:rPr lang="tr-TR" sz="3600" kern="0" dirty="0">
                <a:solidFill>
                  <a:schemeClr val="bg2"/>
                </a:solidFill>
                <a:latin typeface="Arial Narrow" pitchFamily="34" charset="0"/>
              </a:rPr>
              <a:t>Verimlilikte</a:t>
            </a:r>
          </a:p>
          <a:p>
            <a:pPr marL="342900" indent="-342900" eaLnBrk="0" hangingPunct="0">
              <a:lnSpc>
                <a:spcPct val="90000"/>
              </a:lnSpc>
              <a:spcBef>
                <a:spcPct val="20000"/>
              </a:spcBef>
              <a:buFontTx/>
              <a:buChar char="•"/>
              <a:defRPr/>
            </a:pPr>
            <a:r>
              <a:rPr lang="tr-TR" sz="3600" kern="0" dirty="0">
                <a:solidFill>
                  <a:schemeClr val="bg2"/>
                </a:solidFill>
                <a:latin typeface="Arial Narrow" pitchFamily="34" charset="0"/>
              </a:rPr>
              <a:t>Güvenlikte</a:t>
            </a:r>
          </a:p>
          <a:p>
            <a:pPr marL="342900" indent="-342900" eaLnBrk="0" hangingPunct="0">
              <a:lnSpc>
                <a:spcPct val="90000"/>
              </a:lnSpc>
              <a:spcBef>
                <a:spcPct val="20000"/>
              </a:spcBef>
              <a:buFontTx/>
              <a:buChar char="•"/>
              <a:defRPr/>
            </a:pPr>
            <a:r>
              <a:rPr lang="tr-TR" sz="3600" kern="0" dirty="0">
                <a:solidFill>
                  <a:schemeClr val="bg2"/>
                </a:solidFill>
                <a:latin typeface="Arial Narrow" pitchFamily="34" charset="0"/>
              </a:rPr>
              <a:t>Hasta konforunda </a:t>
            </a:r>
          </a:p>
          <a:p>
            <a:pPr marL="342900" indent="-342900" eaLnBrk="0" hangingPunct="0">
              <a:lnSpc>
                <a:spcPct val="90000"/>
              </a:lnSpc>
              <a:spcBef>
                <a:spcPct val="20000"/>
              </a:spcBef>
              <a:defRPr/>
            </a:pPr>
            <a:r>
              <a:rPr lang="tr-TR" sz="3600" kern="0" dirty="0">
                <a:solidFill>
                  <a:schemeClr val="bg2"/>
                </a:solidFill>
                <a:latin typeface="Arial Narrow" pitchFamily="34" charset="0"/>
              </a:rPr>
              <a:t>                            ortaya koyan teknoloji!</a:t>
            </a: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Box 3"/>
          <p:cNvSpPr txBox="1">
            <a:spLocks noChangeArrowheads="1"/>
          </p:cNvSpPr>
          <p:nvPr/>
        </p:nvSpPr>
        <p:spPr bwMode="auto">
          <a:xfrm>
            <a:off x="990600" y="609600"/>
            <a:ext cx="6934200" cy="769441"/>
          </a:xfrm>
          <a:prstGeom prst="rect">
            <a:avLst/>
          </a:prstGeom>
          <a:noFill/>
          <a:ln w="9525">
            <a:noFill/>
            <a:miter lim="800000"/>
            <a:headEnd/>
            <a:tailEnd/>
          </a:ln>
        </p:spPr>
        <p:txBody>
          <a:bodyPr>
            <a:spAutoFit/>
          </a:bodyPr>
          <a:lstStyle/>
          <a:p>
            <a:pPr algn="ctr"/>
            <a:r>
              <a:rPr lang="tr-TR" sz="4400" dirty="0">
                <a:solidFill>
                  <a:srgbClr val="9E004F"/>
                </a:solidFill>
                <a:latin typeface="Arial Narrow" pitchFamily="34" charset="0"/>
              </a:rPr>
              <a:t>Damar Lezyonları Tedavi </a:t>
            </a:r>
            <a:r>
              <a:rPr lang="tr-TR" sz="4400" dirty="0" smtClean="0">
                <a:solidFill>
                  <a:srgbClr val="9E004F"/>
                </a:solidFill>
                <a:latin typeface="Arial Narrow" pitchFamily="34" charset="0"/>
              </a:rPr>
              <a:t>İlkeleri</a:t>
            </a:r>
            <a:endParaRPr lang="tr-TR" sz="4400" dirty="0">
              <a:solidFill>
                <a:srgbClr val="9E004F"/>
              </a:solidFill>
              <a:latin typeface="Arial Narrow" pitchFamily="34" charset="0"/>
            </a:endParaRPr>
          </a:p>
        </p:txBody>
      </p:sp>
      <p:graphicFrame>
        <p:nvGraphicFramePr>
          <p:cNvPr id="4" name="9 Tablo"/>
          <p:cNvGraphicFramePr>
            <a:graphicFrameLocks noGrp="1"/>
          </p:cNvGraphicFramePr>
          <p:nvPr/>
        </p:nvGraphicFramePr>
        <p:xfrm>
          <a:off x="0" y="1524000"/>
          <a:ext cx="9143995" cy="5105400"/>
        </p:xfrm>
        <a:graphic>
          <a:graphicData uri="http://schemas.openxmlformats.org/drawingml/2006/table">
            <a:tbl>
              <a:tblPr firstRow="1" bandRow="1">
                <a:tableStyleId>{22838BEF-8BB2-4498-84A7-C5851F593DF1}</a:tableStyleId>
              </a:tblPr>
              <a:tblGrid>
                <a:gridCol w="1306285"/>
                <a:gridCol w="1306285"/>
                <a:gridCol w="1306285"/>
                <a:gridCol w="1306285"/>
                <a:gridCol w="1306285"/>
                <a:gridCol w="1306285"/>
                <a:gridCol w="1306285"/>
              </a:tblGrid>
              <a:tr h="1070487">
                <a:tc>
                  <a:txBody>
                    <a:bodyPr/>
                    <a:lstStyle/>
                    <a:p>
                      <a:pPr algn="ctr"/>
                      <a:r>
                        <a:rPr lang="tr-TR" sz="1800" dirty="0" smtClean="0">
                          <a:solidFill>
                            <a:schemeClr val="bg2"/>
                          </a:solidFill>
                          <a:latin typeface="Arial Narrow" pitchFamily="34" charset="0"/>
                        </a:rPr>
                        <a:t>Lezyon/</a:t>
                      </a:r>
                    </a:p>
                    <a:p>
                      <a:pPr algn="ctr"/>
                      <a:r>
                        <a:rPr lang="tr-TR" sz="1800" dirty="0" smtClean="0">
                          <a:solidFill>
                            <a:schemeClr val="bg2"/>
                          </a:solidFill>
                          <a:latin typeface="Arial Narrow" pitchFamily="34" charset="0"/>
                        </a:rPr>
                        <a:t>Deri Türü</a:t>
                      </a:r>
                      <a:endParaRPr lang="tr-TR" sz="1800" b="1" dirty="0">
                        <a:solidFill>
                          <a:schemeClr val="bg2"/>
                        </a:solidFill>
                        <a:latin typeface="Arial Narrow" pitchFamily="34" charset="0"/>
                      </a:endParaRPr>
                    </a:p>
                  </a:txBody>
                  <a:tcPr/>
                </a:tc>
                <a:tc>
                  <a:txBody>
                    <a:bodyPr/>
                    <a:lstStyle/>
                    <a:p>
                      <a:pPr algn="ctr"/>
                      <a:r>
                        <a:rPr lang="tr-TR" sz="1800" dirty="0" smtClean="0">
                          <a:solidFill>
                            <a:schemeClr val="bg2"/>
                          </a:solidFill>
                          <a:latin typeface="Arial Narrow" pitchFamily="34" charset="0"/>
                        </a:rPr>
                        <a:t>Nokta</a:t>
                      </a:r>
                      <a:r>
                        <a:rPr lang="tr-TR" sz="1800" baseline="0" dirty="0" smtClean="0">
                          <a:solidFill>
                            <a:schemeClr val="bg2"/>
                          </a:solidFill>
                          <a:latin typeface="Arial Narrow" pitchFamily="34" charset="0"/>
                        </a:rPr>
                        <a:t> Ebadı (mm)</a:t>
                      </a:r>
                      <a:endParaRPr lang="tr-TR" sz="1800" b="1" dirty="0">
                        <a:solidFill>
                          <a:schemeClr val="bg2"/>
                        </a:solidFill>
                        <a:latin typeface="Arial Narrow" pitchFamily="34" charset="0"/>
                      </a:endParaRPr>
                    </a:p>
                  </a:txBody>
                  <a:tcPr/>
                </a:tc>
                <a:tc>
                  <a:txBody>
                    <a:bodyPr/>
                    <a:lstStyle/>
                    <a:p>
                      <a:pPr algn="ctr"/>
                      <a:r>
                        <a:rPr lang="tr-TR" sz="1800" dirty="0" err="1" smtClean="0">
                          <a:solidFill>
                            <a:schemeClr val="bg2"/>
                          </a:solidFill>
                          <a:latin typeface="Arial Narrow" pitchFamily="34" charset="0"/>
                        </a:rPr>
                        <a:t>Puls</a:t>
                      </a:r>
                      <a:r>
                        <a:rPr lang="tr-TR" sz="1800" dirty="0" smtClean="0">
                          <a:solidFill>
                            <a:schemeClr val="bg2"/>
                          </a:solidFill>
                          <a:latin typeface="Arial Narrow" pitchFamily="34" charset="0"/>
                        </a:rPr>
                        <a:t> Süresi</a:t>
                      </a:r>
                    </a:p>
                    <a:p>
                      <a:pPr algn="ctr"/>
                      <a:r>
                        <a:rPr lang="tr-TR" sz="1800" dirty="0" smtClean="0">
                          <a:solidFill>
                            <a:schemeClr val="bg2"/>
                          </a:solidFill>
                          <a:latin typeface="Arial Narrow" pitchFamily="34" charset="0"/>
                        </a:rPr>
                        <a:t>(mm)</a:t>
                      </a:r>
                      <a:endParaRPr lang="tr-TR" sz="1800" b="1" dirty="0">
                        <a:solidFill>
                          <a:schemeClr val="bg2"/>
                        </a:solidFill>
                        <a:latin typeface="Arial Narrow" pitchFamily="34" charset="0"/>
                      </a:endParaRPr>
                    </a:p>
                  </a:txBody>
                  <a:tcPr/>
                </a:tc>
                <a:tc>
                  <a:txBody>
                    <a:bodyPr/>
                    <a:lstStyle/>
                    <a:p>
                      <a:pPr algn="ctr"/>
                      <a:r>
                        <a:rPr lang="tr-TR" sz="1800" dirty="0" smtClean="0">
                          <a:solidFill>
                            <a:schemeClr val="bg2"/>
                          </a:solidFill>
                          <a:latin typeface="Arial Narrow" pitchFamily="34" charset="0"/>
                        </a:rPr>
                        <a:t>Dozaj</a:t>
                      </a:r>
                    </a:p>
                    <a:p>
                      <a:pPr algn="ctr"/>
                      <a:r>
                        <a:rPr lang="tr-TR" sz="1800" dirty="0" smtClean="0">
                          <a:solidFill>
                            <a:schemeClr val="bg2"/>
                          </a:solidFill>
                          <a:latin typeface="Arial Narrow" pitchFamily="34" charset="0"/>
                        </a:rPr>
                        <a:t>J/cm</a:t>
                      </a:r>
                      <a:endParaRPr lang="tr-TR" sz="1800" b="1" dirty="0">
                        <a:solidFill>
                          <a:schemeClr val="bg2"/>
                        </a:solidFill>
                        <a:latin typeface="Arial Narrow" pitchFamily="34" charset="0"/>
                      </a:endParaRPr>
                    </a:p>
                  </a:txBody>
                  <a:tcPr/>
                </a:tc>
                <a:tc>
                  <a:txBody>
                    <a:bodyPr/>
                    <a:lstStyle/>
                    <a:p>
                      <a:pPr algn="ctr"/>
                      <a:r>
                        <a:rPr lang="tr-TR" sz="1800" dirty="0" smtClean="0">
                          <a:solidFill>
                            <a:schemeClr val="bg2"/>
                          </a:solidFill>
                          <a:latin typeface="Arial Narrow" pitchFamily="34" charset="0"/>
                        </a:rPr>
                        <a:t>DCD</a:t>
                      </a:r>
                      <a:r>
                        <a:rPr lang="tr-TR" sz="1800" baseline="0" dirty="0" smtClean="0">
                          <a:solidFill>
                            <a:schemeClr val="bg2"/>
                          </a:solidFill>
                          <a:latin typeface="Arial Narrow" pitchFamily="34" charset="0"/>
                        </a:rPr>
                        <a:t> Sprey / Gecikme (ms)</a:t>
                      </a:r>
                      <a:endParaRPr lang="tr-TR" sz="1800" b="1" dirty="0">
                        <a:solidFill>
                          <a:schemeClr val="bg2"/>
                        </a:solidFill>
                        <a:latin typeface="Arial Narrow" pitchFamily="34" charset="0"/>
                      </a:endParaRPr>
                    </a:p>
                  </a:txBody>
                  <a:tcPr/>
                </a:tc>
                <a:tc>
                  <a:txBody>
                    <a:bodyPr/>
                    <a:lstStyle/>
                    <a:p>
                      <a:pPr algn="ctr"/>
                      <a:r>
                        <a:rPr lang="tr-TR" sz="1800" dirty="0" smtClean="0">
                          <a:solidFill>
                            <a:schemeClr val="bg2"/>
                          </a:solidFill>
                          <a:latin typeface="Arial Narrow" pitchFamily="34" charset="0"/>
                        </a:rPr>
                        <a:t>Tekrar</a:t>
                      </a:r>
                      <a:r>
                        <a:rPr lang="tr-TR" sz="1800" baseline="0" dirty="0" smtClean="0">
                          <a:solidFill>
                            <a:schemeClr val="bg2"/>
                          </a:solidFill>
                          <a:latin typeface="Arial Narrow" pitchFamily="34" charset="0"/>
                        </a:rPr>
                        <a:t> Tedavisi (Hafta)</a:t>
                      </a:r>
                      <a:endParaRPr lang="tr-TR" sz="1800" b="1" dirty="0">
                        <a:solidFill>
                          <a:schemeClr val="bg2"/>
                        </a:solidFill>
                        <a:latin typeface="Arial Narrow" pitchFamily="34" charset="0"/>
                      </a:endParaRPr>
                    </a:p>
                  </a:txBody>
                  <a:tcPr/>
                </a:tc>
                <a:tc>
                  <a:txBody>
                    <a:bodyPr/>
                    <a:lstStyle/>
                    <a:p>
                      <a:pPr algn="ctr"/>
                      <a:r>
                        <a:rPr lang="tr-TR" sz="1800" dirty="0" smtClean="0">
                          <a:solidFill>
                            <a:schemeClr val="bg2"/>
                          </a:solidFill>
                          <a:latin typeface="Arial Narrow" pitchFamily="34" charset="0"/>
                        </a:rPr>
                        <a:t>Yorumlar</a:t>
                      </a:r>
                      <a:endParaRPr lang="tr-TR" sz="1800" b="1" dirty="0">
                        <a:solidFill>
                          <a:schemeClr val="bg2"/>
                        </a:solidFill>
                        <a:latin typeface="Arial Narrow" pitchFamily="34" charset="0"/>
                      </a:endParaRPr>
                    </a:p>
                  </a:txBody>
                  <a:tcPr/>
                </a:tc>
              </a:tr>
              <a:tr h="4034913">
                <a:tc>
                  <a:txBody>
                    <a:bodyPr/>
                    <a:lstStyle/>
                    <a:p>
                      <a:pPr algn="ctr"/>
                      <a:r>
                        <a:rPr lang="tr-TR" sz="1800" dirty="0" err="1" smtClean="0">
                          <a:solidFill>
                            <a:schemeClr val="bg2"/>
                          </a:solidFill>
                          <a:latin typeface="Arial Narrow" pitchFamily="34" charset="0"/>
                        </a:rPr>
                        <a:t>Telanjiektaziler</a:t>
                      </a:r>
                      <a:r>
                        <a:rPr lang="tr-TR" sz="1800" dirty="0" smtClean="0">
                          <a:solidFill>
                            <a:schemeClr val="bg2"/>
                          </a:solidFill>
                          <a:latin typeface="Arial Narrow" pitchFamily="34" charset="0"/>
                        </a:rPr>
                        <a:t> Bacak Damar</a:t>
                      </a:r>
                    </a:p>
                    <a:p>
                      <a:pPr algn="ctr"/>
                      <a:endParaRPr lang="tr-TR" sz="1800" dirty="0" smtClean="0">
                        <a:solidFill>
                          <a:schemeClr val="bg2"/>
                        </a:solidFill>
                        <a:latin typeface="Arial Narrow" pitchFamily="34" charset="0"/>
                      </a:endParaRPr>
                    </a:p>
                    <a:p>
                      <a:pPr algn="ctr"/>
                      <a:endParaRPr lang="tr-TR" sz="1800" dirty="0" smtClean="0">
                        <a:solidFill>
                          <a:schemeClr val="bg2"/>
                        </a:solidFill>
                        <a:latin typeface="Arial Narrow" pitchFamily="34" charset="0"/>
                      </a:endParaRPr>
                    </a:p>
                    <a:p>
                      <a:pPr algn="ctr"/>
                      <a:endParaRPr lang="tr-TR" sz="1800" dirty="0" smtClean="0">
                        <a:solidFill>
                          <a:schemeClr val="bg2"/>
                        </a:solidFill>
                        <a:latin typeface="Arial Narrow" pitchFamily="34" charset="0"/>
                      </a:endParaRPr>
                    </a:p>
                    <a:p>
                      <a:pPr algn="ctr"/>
                      <a:r>
                        <a:rPr lang="tr-TR" sz="1800" dirty="0" smtClean="0">
                          <a:solidFill>
                            <a:schemeClr val="bg2"/>
                          </a:solidFill>
                          <a:latin typeface="Arial Narrow" pitchFamily="34" charset="0"/>
                        </a:rPr>
                        <a:t>&lt;1</a:t>
                      </a:r>
                      <a:r>
                        <a:rPr lang="tr-TR" sz="1800" baseline="0" dirty="0" smtClean="0">
                          <a:solidFill>
                            <a:schemeClr val="bg2"/>
                          </a:solidFill>
                          <a:latin typeface="Arial Narrow" pitchFamily="34" charset="0"/>
                        </a:rPr>
                        <a:t> mm</a:t>
                      </a:r>
                      <a:endParaRPr lang="tr-TR" sz="1800" dirty="0">
                        <a:solidFill>
                          <a:schemeClr val="bg2"/>
                        </a:solidFill>
                        <a:latin typeface="Arial Narrow" pitchFamily="34" charset="0"/>
                      </a:endParaRPr>
                    </a:p>
                  </a:txBody>
                  <a:tcPr/>
                </a:tc>
                <a:tc>
                  <a:txBody>
                    <a:bodyPr/>
                    <a:lstStyle/>
                    <a:p>
                      <a:pPr algn="ctr"/>
                      <a:endParaRPr lang="tr-TR" sz="1800" dirty="0" smtClean="0">
                        <a:solidFill>
                          <a:schemeClr val="bg2"/>
                        </a:solidFill>
                        <a:latin typeface="Arial Narrow" pitchFamily="34" charset="0"/>
                      </a:endParaRPr>
                    </a:p>
                    <a:p>
                      <a:pPr algn="ctr"/>
                      <a:r>
                        <a:rPr lang="tr-TR" sz="1800" dirty="0" smtClean="0">
                          <a:solidFill>
                            <a:schemeClr val="bg2"/>
                          </a:solidFill>
                          <a:latin typeface="Arial Narrow" pitchFamily="34" charset="0"/>
                        </a:rPr>
                        <a:t>   1.5</a:t>
                      </a:r>
                    </a:p>
                    <a:p>
                      <a:pPr algn="ctr"/>
                      <a:endParaRPr lang="tr-TR" sz="1800" dirty="0" smtClean="0">
                        <a:solidFill>
                          <a:schemeClr val="bg2"/>
                        </a:solidFill>
                        <a:latin typeface="Arial Narrow" pitchFamily="34" charset="0"/>
                      </a:endParaRPr>
                    </a:p>
                    <a:p>
                      <a:pPr algn="ctr"/>
                      <a:endParaRPr lang="tr-TR" sz="1800" dirty="0" smtClean="0">
                        <a:solidFill>
                          <a:schemeClr val="bg2"/>
                        </a:solidFill>
                        <a:latin typeface="Arial Narrow" pitchFamily="34" charset="0"/>
                      </a:endParaRPr>
                    </a:p>
                    <a:p>
                      <a:pPr algn="ctr"/>
                      <a:endParaRPr lang="tr-TR" sz="1800" dirty="0" smtClean="0">
                        <a:solidFill>
                          <a:schemeClr val="bg2"/>
                        </a:solidFill>
                        <a:latin typeface="Arial Narrow" pitchFamily="34" charset="0"/>
                      </a:endParaRPr>
                    </a:p>
                    <a:p>
                      <a:pPr algn="ctr"/>
                      <a:endParaRPr lang="tr-TR" sz="1800" dirty="0" smtClean="0">
                        <a:solidFill>
                          <a:schemeClr val="bg2"/>
                        </a:solidFill>
                        <a:latin typeface="Arial Narrow" pitchFamily="34" charset="0"/>
                      </a:endParaRPr>
                    </a:p>
                    <a:p>
                      <a:pPr algn="ctr"/>
                      <a:endParaRPr lang="tr-TR" sz="1800" dirty="0" smtClean="0">
                        <a:solidFill>
                          <a:schemeClr val="bg2"/>
                        </a:solidFill>
                        <a:latin typeface="Arial Narrow" pitchFamily="34" charset="0"/>
                      </a:endParaRPr>
                    </a:p>
                    <a:p>
                      <a:pPr algn="ctr"/>
                      <a:endParaRPr lang="tr-TR" sz="1800" dirty="0" smtClean="0">
                        <a:solidFill>
                          <a:schemeClr val="bg2"/>
                        </a:solidFill>
                        <a:latin typeface="Arial Narrow" pitchFamily="34" charset="0"/>
                      </a:endParaRPr>
                    </a:p>
                    <a:p>
                      <a:pPr algn="ctr"/>
                      <a:endParaRPr lang="tr-TR" sz="1800" dirty="0" smtClean="0">
                        <a:solidFill>
                          <a:schemeClr val="bg2"/>
                        </a:solidFill>
                        <a:latin typeface="Arial Narrow" pitchFamily="34" charset="0"/>
                      </a:endParaRPr>
                    </a:p>
                    <a:p>
                      <a:pPr algn="ctr"/>
                      <a:endParaRPr lang="tr-TR" sz="1800" dirty="0" smtClean="0">
                        <a:solidFill>
                          <a:schemeClr val="bg2"/>
                        </a:solidFill>
                        <a:latin typeface="Arial Narrow" pitchFamily="34" charset="0"/>
                      </a:endParaRPr>
                    </a:p>
                    <a:p>
                      <a:pPr algn="ctr"/>
                      <a:r>
                        <a:rPr lang="tr-TR" sz="1800" baseline="0" dirty="0" smtClean="0">
                          <a:solidFill>
                            <a:schemeClr val="bg2"/>
                          </a:solidFill>
                          <a:latin typeface="Arial Narrow" pitchFamily="34" charset="0"/>
                        </a:rPr>
                        <a:t>      3</a:t>
                      </a:r>
                      <a:endParaRPr lang="tr-TR" sz="1800" dirty="0" smtClean="0">
                        <a:solidFill>
                          <a:schemeClr val="bg2"/>
                        </a:solidFill>
                        <a:latin typeface="Arial Narrow" pitchFamily="34" charset="0"/>
                      </a:endParaRPr>
                    </a:p>
                  </a:txBody>
                  <a:tcPr/>
                </a:tc>
                <a:tc>
                  <a:txBody>
                    <a:bodyPr/>
                    <a:lstStyle/>
                    <a:p>
                      <a:pPr algn="ctr"/>
                      <a:endParaRPr lang="tr-TR" sz="1800" dirty="0" smtClean="0">
                        <a:solidFill>
                          <a:schemeClr val="bg2"/>
                        </a:solidFill>
                        <a:latin typeface="Arial Narrow" pitchFamily="34" charset="0"/>
                      </a:endParaRPr>
                    </a:p>
                    <a:p>
                      <a:pPr algn="ctr"/>
                      <a:r>
                        <a:rPr lang="tr-TR" sz="1800" dirty="0" smtClean="0">
                          <a:solidFill>
                            <a:schemeClr val="bg2"/>
                          </a:solidFill>
                          <a:latin typeface="Arial Narrow" pitchFamily="34" charset="0"/>
                        </a:rPr>
                        <a:t>  20-40</a:t>
                      </a:r>
                    </a:p>
                    <a:p>
                      <a:pPr algn="ctr"/>
                      <a:endParaRPr lang="tr-TR" sz="1800" dirty="0" smtClean="0">
                        <a:solidFill>
                          <a:schemeClr val="bg2"/>
                        </a:solidFill>
                        <a:latin typeface="Arial Narrow" pitchFamily="34" charset="0"/>
                      </a:endParaRPr>
                    </a:p>
                    <a:p>
                      <a:pPr algn="ctr"/>
                      <a:endParaRPr lang="tr-TR" sz="1800" dirty="0" smtClean="0">
                        <a:solidFill>
                          <a:schemeClr val="bg2"/>
                        </a:solidFill>
                        <a:latin typeface="Arial Narrow" pitchFamily="34" charset="0"/>
                      </a:endParaRPr>
                    </a:p>
                    <a:p>
                      <a:pPr algn="ctr"/>
                      <a:endParaRPr lang="tr-TR" sz="1800" dirty="0" smtClean="0">
                        <a:solidFill>
                          <a:schemeClr val="bg2"/>
                        </a:solidFill>
                        <a:latin typeface="Arial Narrow" pitchFamily="34" charset="0"/>
                      </a:endParaRPr>
                    </a:p>
                    <a:p>
                      <a:pPr algn="ctr"/>
                      <a:endParaRPr lang="tr-TR" sz="1800" dirty="0" smtClean="0">
                        <a:solidFill>
                          <a:schemeClr val="bg2"/>
                        </a:solidFill>
                        <a:latin typeface="Arial Narrow" pitchFamily="34" charset="0"/>
                      </a:endParaRPr>
                    </a:p>
                    <a:p>
                      <a:pPr algn="ctr"/>
                      <a:endParaRPr lang="tr-TR" sz="1800" dirty="0" smtClean="0">
                        <a:solidFill>
                          <a:schemeClr val="bg2"/>
                        </a:solidFill>
                        <a:latin typeface="Arial Narrow" pitchFamily="34" charset="0"/>
                      </a:endParaRPr>
                    </a:p>
                    <a:p>
                      <a:pPr algn="ctr"/>
                      <a:endParaRPr lang="tr-TR" sz="1800" dirty="0" smtClean="0">
                        <a:solidFill>
                          <a:schemeClr val="bg2"/>
                        </a:solidFill>
                        <a:latin typeface="Arial Narrow" pitchFamily="34" charset="0"/>
                      </a:endParaRPr>
                    </a:p>
                    <a:p>
                      <a:pPr algn="ctr"/>
                      <a:endParaRPr lang="tr-TR" sz="1800" dirty="0" smtClean="0">
                        <a:solidFill>
                          <a:schemeClr val="bg2"/>
                        </a:solidFill>
                        <a:latin typeface="Arial Narrow" pitchFamily="34" charset="0"/>
                      </a:endParaRPr>
                    </a:p>
                    <a:p>
                      <a:pPr algn="ctr"/>
                      <a:endParaRPr lang="tr-TR" sz="1800" dirty="0" smtClean="0">
                        <a:solidFill>
                          <a:schemeClr val="bg2"/>
                        </a:solidFill>
                        <a:latin typeface="Arial Narrow" pitchFamily="34" charset="0"/>
                      </a:endParaRPr>
                    </a:p>
                    <a:p>
                      <a:pPr algn="ctr"/>
                      <a:r>
                        <a:rPr lang="tr-TR" sz="1800" dirty="0" smtClean="0">
                          <a:solidFill>
                            <a:schemeClr val="bg2"/>
                          </a:solidFill>
                          <a:latin typeface="Arial Narrow" pitchFamily="34" charset="0"/>
                        </a:rPr>
                        <a:t>   40-60</a:t>
                      </a:r>
                      <a:endParaRPr lang="tr-TR" sz="1800" dirty="0">
                        <a:solidFill>
                          <a:schemeClr val="bg2"/>
                        </a:solidFill>
                        <a:latin typeface="Arial Narrow" pitchFamily="34" charset="0"/>
                      </a:endParaRPr>
                    </a:p>
                  </a:txBody>
                  <a:tcPr/>
                </a:tc>
                <a:tc>
                  <a:txBody>
                    <a:bodyPr/>
                    <a:lstStyle/>
                    <a:p>
                      <a:pPr algn="ctr"/>
                      <a:r>
                        <a:rPr lang="tr-TR" sz="1800" dirty="0" smtClean="0">
                          <a:solidFill>
                            <a:schemeClr val="bg2"/>
                          </a:solidFill>
                          <a:latin typeface="Arial Narrow" pitchFamily="34" charset="0"/>
                        </a:rPr>
                        <a:t>360 ile başlayın</a:t>
                      </a:r>
                    </a:p>
                    <a:p>
                      <a:pPr algn="ctr"/>
                      <a:r>
                        <a:rPr lang="tr-TR" sz="1800" dirty="0" smtClean="0">
                          <a:solidFill>
                            <a:schemeClr val="bg2"/>
                          </a:solidFill>
                          <a:latin typeface="Arial Narrow" pitchFamily="34" charset="0"/>
                        </a:rPr>
                        <a:t>Sadece</a:t>
                      </a:r>
                      <a:r>
                        <a:rPr lang="tr-TR" sz="1800" baseline="0" dirty="0" smtClean="0">
                          <a:solidFill>
                            <a:schemeClr val="bg2"/>
                          </a:solidFill>
                          <a:latin typeface="Arial Narrow" pitchFamily="34" charset="0"/>
                        </a:rPr>
                        <a:t> tek </a:t>
                      </a:r>
                      <a:r>
                        <a:rPr lang="tr-TR" sz="1800" baseline="0" dirty="0" err="1" smtClean="0">
                          <a:solidFill>
                            <a:schemeClr val="bg2"/>
                          </a:solidFill>
                          <a:latin typeface="Arial Narrow" pitchFamily="34" charset="0"/>
                        </a:rPr>
                        <a:t>puls</a:t>
                      </a:r>
                      <a:endParaRPr lang="tr-TR" sz="1800" baseline="0" dirty="0" smtClean="0">
                        <a:solidFill>
                          <a:schemeClr val="bg2"/>
                        </a:solidFill>
                        <a:latin typeface="Arial Narrow" pitchFamily="34" charset="0"/>
                      </a:endParaRPr>
                    </a:p>
                    <a:p>
                      <a:pPr algn="ctr"/>
                      <a:endParaRPr lang="tr-TR" sz="1800" dirty="0" smtClean="0">
                        <a:solidFill>
                          <a:schemeClr val="bg2"/>
                        </a:solidFill>
                        <a:latin typeface="Arial Narrow" pitchFamily="34" charset="0"/>
                      </a:endParaRPr>
                    </a:p>
                    <a:p>
                      <a:pPr algn="ctr"/>
                      <a:endParaRPr lang="tr-TR" sz="1800" dirty="0" smtClean="0">
                        <a:solidFill>
                          <a:schemeClr val="bg2"/>
                        </a:solidFill>
                        <a:latin typeface="Arial Narrow" pitchFamily="34" charset="0"/>
                      </a:endParaRPr>
                    </a:p>
                    <a:p>
                      <a:pPr algn="ctr"/>
                      <a:endParaRPr lang="tr-TR" sz="1800" dirty="0" smtClean="0">
                        <a:solidFill>
                          <a:schemeClr val="bg2"/>
                        </a:solidFill>
                        <a:latin typeface="Arial Narrow" pitchFamily="34" charset="0"/>
                      </a:endParaRPr>
                    </a:p>
                    <a:p>
                      <a:pPr algn="ctr"/>
                      <a:endParaRPr lang="tr-TR" sz="1800" dirty="0" smtClean="0">
                        <a:solidFill>
                          <a:schemeClr val="bg2"/>
                        </a:solidFill>
                        <a:latin typeface="Arial Narrow" pitchFamily="34" charset="0"/>
                      </a:endParaRPr>
                    </a:p>
                    <a:p>
                      <a:pPr algn="ctr"/>
                      <a:endParaRPr lang="tr-TR" sz="1800" dirty="0" smtClean="0">
                        <a:solidFill>
                          <a:schemeClr val="bg2"/>
                        </a:solidFill>
                        <a:latin typeface="Arial Narrow" pitchFamily="34" charset="0"/>
                      </a:endParaRPr>
                    </a:p>
                    <a:p>
                      <a:pPr algn="ctr"/>
                      <a:r>
                        <a:rPr lang="tr-TR" sz="1800" dirty="0" smtClean="0">
                          <a:solidFill>
                            <a:schemeClr val="bg2"/>
                          </a:solidFill>
                          <a:latin typeface="Arial Narrow" pitchFamily="34" charset="0"/>
                        </a:rPr>
                        <a:t>220 ile başlayın</a:t>
                      </a:r>
                    </a:p>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smtClean="0">
                          <a:solidFill>
                            <a:schemeClr val="bg2"/>
                          </a:solidFill>
                          <a:latin typeface="Arial Narrow" pitchFamily="34" charset="0"/>
                        </a:rPr>
                        <a:t>Sadece</a:t>
                      </a:r>
                      <a:r>
                        <a:rPr lang="tr-TR" sz="1800" baseline="0" dirty="0" smtClean="0">
                          <a:solidFill>
                            <a:schemeClr val="bg2"/>
                          </a:solidFill>
                          <a:latin typeface="Arial Narrow" pitchFamily="34" charset="0"/>
                        </a:rPr>
                        <a:t> tek </a:t>
                      </a:r>
                      <a:r>
                        <a:rPr lang="tr-TR" sz="1800" baseline="0" dirty="0" err="1" smtClean="0">
                          <a:solidFill>
                            <a:schemeClr val="bg2"/>
                          </a:solidFill>
                          <a:latin typeface="Arial Narrow" pitchFamily="34" charset="0"/>
                        </a:rPr>
                        <a:t>puls</a:t>
                      </a:r>
                      <a:endParaRPr lang="tr-TR" sz="1800" baseline="0" dirty="0" smtClean="0">
                        <a:solidFill>
                          <a:schemeClr val="bg2"/>
                        </a:solidFill>
                        <a:latin typeface="Arial Narrow" pitchFamily="34" charset="0"/>
                      </a:endParaRPr>
                    </a:p>
                    <a:p>
                      <a:pPr algn="ctr"/>
                      <a:endParaRPr lang="tr-TR" sz="1800" dirty="0">
                        <a:solidFill>
                          <a:schemeClr val="bg2"/>
                        </a:solidFill>
                        <a:latin typeface="Arial Narrow" pitchFamily="34" charset="0"/>
                      </a:endParaRPr>
                    </a:p>
                  </a:txBody>
                  <a:tcPr/>
                </a:tc>
                <a:tc>
                  <a:txBody>
                    <a:bodyPr/>
                    <a:lstStyle/>
                    <a:p>
                      <a:pPr algn="ctr"/>
                      <a:r>
                        <a:rPr lang="tr-TR" sz="1800" u="sng" dirty="0" smtClean="0">
                          <a:solidFill>
                            <a:schemeClr val="bg2"/>
                          </a:solidFill>
                          <a:latin typeface="Arial Narrow" pitchFamily="34" charset="0"/>
                        </a:rPr>
                        <a:t>1.5 mm:</a:t>
                      </a:r>
                    </a:p>
                    <a:p>
                      <a:pPr algn="ctr"/>
                      <a:r>
                        <a:rPr lang="tr-TR" sz="1800" u="none" dirty="0" smtClean="0">
                          <a:solidFill>
                            <a:schemeClr val="bg2"/>
                          </a:solidFill>
                          <a:latin typeface="Arial Narrow" pitchFamily="34" charset="0"/>
                        </a:rPr>
                        <a:t>-50 </a:t>
                      </a:r>
                      <a:r>
                        <a:rPr lang="tr-TR" sz="1800" u="none" dirty="0" err="1" smtClean="0">
                          <a:solidFill>
                            <a:schemeClr val="bg2"/>
                          </a:solidFill>
                          <a:latin typeface="Arial Narrow" pitchFamily="34" charset="0"/>
                        </a:rPr>
                        <a:t>ms</a:t>
                      </a:r>
                      <a:r>
                        <a:rPr lang="tr-TR" sz="1800" u="none" dirty="0" smtClean="0">
                          <a:solidFill>
                            <a:schemeClr val="bg2"/>
                          </a:solidFill>
                          <a:latin typeface="Arial Narrow" pitchFamily="34" charset="0"/>
                        </a:rPr>
                        <a:t> sprey/20</a:t>
                      </a:r>
                      <a:r>
                        <a:rPr lang="tr-TR" sz="1800" u="none" baseline="0" dirty="0" smtClean="0">
                          <a:solidFill>
                            <a:schemeClr val="bg2"/>
                          </a:solidFill>
                          <a:latin typeface="Arial Narrow" pitchFamily="34" charset="0"/>
                        </a:rPr>
                        <a:t> </a:t>
                      </a:r>
                      <a:r>
                        <a:rPr lang="tr-TR" sz="1800" u="none" baseline="0" dirty="0" err="1" smtClean="0">
                          <a:solidFill>
                            <a:schemeClr val="bg2"/>
                          </a:solidFill>
                          <a:latin typeface="Arial Narrow" pitchFamily="34" charset="0"/>
                        </a:rPr>
                        <a:t>ms</a:t>
                      </a:r>
                      <a:r>
                        <a:rPr lang="tr-TR" sz="1800" u="none" baseline="0" dirty="0" smtClean="0">
                          <a:solidFill>
                            <a:schemeClr val="bg2"/>
                          </a:solidFill>
                          <a:latin typeface="Arial Narrow" pitchFamily="34" charset="0"/>
                        </a:rPr>
                        <a:t> gecikme</a:t>
                      </a:r>
                    </a:p>
                    <a:p>
                      <a:pPr algn="ctr"/>
                      <a:r>
                        <a:rPr lang="tr-TR" sz="1800" u="none" baseline="0" dirty="0" smtClean="0">
                          <a:solidFill>
                            <a:schemeClr val="bg2"/>
                          </a:solidFill>
                          <a:latin typeface="Arial Narrow" pitchFamily="34" charset="0"/>
                        </a:rPr>
                        <a:t>-10 </a:t>
                      </a:r>
                      <a:r>
                        <a:rPr lang="tr-TR" sz="1800" u="none" baseline="0" dirty="0" err="1" smtClean="0">
                          <a:solidFill>
                            <a:schemeClr val="bg2"/>
                          </a:solidFill>
                          <a:latin typeface="Arial Narrow" pitchFamily="34" charset="0"/>
                        </a:rPr>
                        <a:t>ms</a:t>
                      </a:r>
                      <a:r>
                        <a:rPr lang="tr-TR" sz="1800" u="none" baseline="0" dirty="0" smtClean="0">
                          <a:solidFill>
                            <a:schemeClr val="bg2"/>
                          </a:solidFill>
                          <a:latin typeface="Arial Narrow" pitchFamily="34" charset="0"/>
                        </a:rPr>
                        <a:t> gecikme sonrası</a:t>
                      </a:r>
                    </a:p>
                    <a:p>
                      <a:pPr algn="ctr"/>
                      <a:r>
                        <a:rPr lang="tr-TR" sz="1800" u="sng" baseline="0" dirty="0" smtClean="0">
                          <a:solidFill>
                            <a:schemeClr val="bg2"/>
                          </a:solidFill>
                          <a:latin typeface="Arial Narrow" pitchFamily="34" charset="0"/>
                        </a:rPr>
                        <a:t>3 mm</a:t>
                      </a:r>
                      <a:endParaRPr lang="tr-TR" sz="1800" u="none" baseline="0" dirty="0" smtClean="0">
                        <a:solidFill>
                          <a:schemeClr val="bg2"/>
                        </a:solidFill>
                        <a:latin typeface="Arial Narrow" pitchFamily="34" charset="0"/>
                      </a:endParaRPr>
                    </a:p>
                    <a:p>
                      <a:pPr algn="ctr"/>
                      <a:r>
                        <a:rPr lang="tr-TR" sz="1800" u="none" baseline="0" dirty="0" smtClean="0">
                          <a:solidFill>
                            <a:schemeClr val="bg2"/>
                          </a:solidFill>
                          <a:latin typeface="Arial Narrow" pitchFamily="34" charset="0"/>
                        </a:rPr>
                        <a:t>-20 </a:t>
                      </a:r>
                      <a:r>
                        <a:rPr lang="tr-TR" sz="1800" u="none" baseline="0" dirty="0" err="1" smtClean="0">
                          <a:solidFill>
                            <a:schemeClr val="bg2"/>
                          </a:solidFill>
                          <a:latin typeface="Arial Narrow" pitchFamily="34" charset="0"/>
                        </a:rPr>
                        <a:t>ms</a:t>
                      </a:r>
                      <a:r>
                        <a:rPr lang="tr-TR" sz="1800" u="none" baseline="0" dirty="0" smtClean="0">
                          <a:solidFill>
                            <a:schemeClr val="bg2"/>
                          </a:solidFill>
                          <a:latin typeface="Arial Narrow" pitchFamily="34" charset="0"/>
                        </a:rPr>
                        <a:t> sprey/20 </a:t>
                      </a:r>
                      <a:r>
                        <a:rPr lang="tr-TR" sz="1800" u="none" baseline="0" dirty="0" err="1" smtClean="0">
                          <a:solidFill>
                            <a:schemeClr val="bg2"/>
                          </a:solidFill>
                          <a:latin typeface="Arial Narrow" pitchFamily="34" charset="0"/>
                        </a:rPr>
                        <a:t>ms</a:t>
                      </a:r>
                      <a:r>
                        <a:rPr lang="tr-TR" sz="1800" u="none" baseline="0" dirty="0" smtClean="0">
                          <a:solidFill>
                            <a:schemeClr val="bg2"/>
                          </a:solidFill>
                          <a:latin typeface="Arial Narrow" pitchFamily="34" charset="0"/>
                        </a:rPr>
                        <a:t> gecikme 10 </a:t>
                      </a:r>
                      <a:r>
                        <a:rPr lang="tr-TR" sz="1800" u="none" baseline="0" dirty="0" err="1" smtClean="0">
                          <a:solidFill>
                            <a:schemeClr val="bg2"/>
                          </a:solidFill>
                          <a:latin typeface="Arial Narrow" pitchFamily="34" charset="0"/>
                        </a:rPr>
                        <a:t>ms</a:t>
                      </a:r>
                      <a:r>
                        <a:rPr lang="tr-TR" sz="1800" u="none" baseline="0" dirty="0" smtClean="0">
                          <a:solidFill>
                            <a:schemeClr val="bg2"/>
                          </a:solidFill>
                          <a:latin typeface="Arial Narrow" pitchFamily="34" charset="0"/>
                        </a:rPr>
                        <a:t> gecikme sonrası</a:t>
                      </a:r>
                      <a:endParaRPr lang="tr-TR" sz="1800" b="1" u="sng" dirty="0">
                        <a:solidFill>
                          <a:schemeClr val="bg2"/>
                        </a:solidFill>
                        <a:latin typeface="Arial Narrow" pitchFamily="34" charset="0"/>
                      </a:endParaRPr>
                    </a:p>
                  </a:txBody>
                  <a:tcPr/>
                </a:tc>
                <a:tc>
                  <a:txBody>
                    <a:bodyPr/>
                    <a:lstStyle/>
                    <a:p>
                      <a:pPr algn="ctr"/>
                      <a:r>
                        <a:rPr lang="tr-TR" sz="1800" dirty="0" smtClean="0">
                          <a:solidFill>
                            <a:schemeClr val="bg2"/>
                          </a:solidFill>
                          <a:latin typeface="Arial Narrow" pitchFamily="34" charset="0"/>
                        </a:rPr>
                        <a:t>-Damar</a:t>
                      </a:r>
                      <a:r>
                        <a:rPr lang="tr-TR" sz="1800" baseline="0" dirty="0" smtClean="0">
                          <a:solidFill>
                            <a:schemeClr val="bg2"/>
                          </a:solidFill>
                          <a:latin typeface="Arial Narrow" pitchFamily="34" charset="0"/>
                        </a:rPr>
                        <a:t> içinin koyulaşması </a:t>
                      </a:r>
                    </a:p>
                    <a:p>
                      <a:pPr algn="ctr"/>
                      <a:r>
                        <a:rPr lang="tr-TR" sz="1800" baseline="0" dirty="0" smtClean="0">
                          <a:solidFill>
                            <a:schemeClr val="bg2"/>
                          </a:solidFill>
                          <a:latin typeface="Arial Narrow" pitchFamily="34" charset="0"/>
                        </a:rPr>
                        <a:t>-8-10 hafta sonra değerlendirin</a:t>
                      </a:r>
                    </a:p>
                    <a:p>
                      <a:pPr algn="ctr"/>
                      <a:r>
                        <a:rPr lang="tr-TR" sz="1800" baseline="0" dirty="0" smtClean="0">
                          <a:solidFill>
                            <a:schemeClr val="bg2"/>
                          </a:solidFill>
                          <a:latin typeface="Arial Narrow" pitchFamily="34" charset="0"/>
                        </a:rPr>
                        <a:t>-Soğuk kompres uygulanabilir</a:t>
                      </a:r>
                      <a:endParaRPr lang="tr-TR" sz="1800" dirty="0">
                        <a:solidFill>
                          <a:schemeClr val="bg2"/>
                        </a:solidFill>
                        <a:latin typeface="Arial Narrow" pitchFamily="34" charset="0"/>
                      </a:endParaRPr>
                    </a:p>
                  </a:txBody>
                  <a:tcPr/>
                </a:tc>
                <a:tc>
                  <a:txBody>
                    <a:bodyPr/>
                    <a:lstStyle/>
                    <a:p>
                      <a:pPr algn="ctr"/>
                      <a:r>
                        <a:rPr lang="tr-TR" sz="1800" dirty="0" smtClean="0">
                          <a:solidFill>
                            <a:schemeClr val="bg2"/>
                          </a:solidFill>
                          <a:latin typeface="Arial Narrow" pitchFamily="34" charset="0"/>
                        </a:rPr>
                        <a:t>1.</a:t>
                      </a:r>
                      <a:r>
                        <a:rPr lang="tr-TR" sz="1800" dirty="0" err="1" smtClean="0">
                          <a:solidFill>
                            <a:schemeClr val="bg2"/>
                          </a:solidFill>
                          <a:latin typeface="Arial Narrow" pitchFamily="34" charset="0"/>
                        </a:rPr>
                        <a:t>Puls</a:t>
                      </a:r>
                      <a:r>
                        <a:rPr lang="tr-TR" sz="1800" dirty="0" smtClean="0">
                          <a:solidFill>
                            <a:schemeClr val="bg2"/>
                          </a:solidFill>
                          <a:latin typeface="Arial Narrow" pitchFamily="34" charset="0"/>
                        </a:rPr>
                        <a:t> genişliği</a:t>
                      </a:r>
                      <a:r>
                        <a:rPr lang="tr-TR" sz="1800" baseline="0" dirty="0" smtClean="0">
                          <a:solidFill>
                            <a:schemeClr val="bg2"/>
                          </a:solidFill>
                          <a:latin typeface="Arial Narrow" pitchFamily="34" charset="0"/>
                        </a:rPr>
                        <a:t> azaltın</a:t>
                      </a:r>
                    </a:p>
                    <a:p>
                      <a:pPr algn="ctr"/>
                      <a:r>
                        <a:rPr lang="tr-TR" sz="1800" baseline="0" dirty="0" smtClean="0">
                          <a:solidFill>
                            <a:schemeClr val="bg2"/>
                          </a:solidFill>
                          <a:latin typeface="Arial Narrow" pitchFamily="34" charset="0"/>
                        </a:rPr>
                        <a:t>2.Azami</a:t>
                      </a:r>
                    </a:p>
                    <a:p>
                      <a:pPr algn="ctr"/>
                      <a:r>
                        <a:rPr lang="tr-TR" sz="1800" baseline="0" dirty="0" smtClean="0">
                          <a:solidFill>
                            <a:schemeClr val="bg2"/>
                          </a:solidFill>
                          <a:latin typeface="Arial Narrow" pitchFamily="34" charset="0"/>
                        </a:rPr>
                        <a:t>320J/cm dozda 3mm ebat ve 500J/cm</a:t>
                      </a:r>
                    </a:p>
                    <a:p>
                      <a:pPr algn="ctr"/>
                      <a:r>
                        <a:rPr lang="tr-TR" sz="1800" baseline="0" dirty="0" smtClean="0">
                          <a:solidFill>
                            <a:schemeClr val="bg2"/>
                          </a:solidFill>
                          <a:latin typeface="Arial Narrow" pitchFamily="34" charset="0"/>
                        </a:rPr>
                        <a:t>1.5 mm ebat olmak üzere kademeli artırın</a:t>
                      </a:r>
                      <a:endParaRPr lang="tr-TR" sz="1800" dirty="0">
                        <a:solidFill>
                          <a:schemeClr val="bg2"/>
                        </a:solidFill>
                        <a:latin typeface="Arial Narrow" pitchFamily="34" charset="0"/>
                      </a:endParaRPr>
                    </a:p>
                  </a:txBody>
                  <a:tcPr/>
                </a:tc>
              </a:tr>
            </a:tbl>
          </a:graphicData>
        </a:graphic>
      </p:graphicFrame>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9 Tablo"/>
          <p:cNvGraphicFramePr>
            <a:graphicFrameLocks noGrp="1"/>
          </p:cNvGraphicFramePr>
          <p:nvPr/>
        </p:nvGraphicFramePr>
        <p:xfrm>
          <a:off x="685800" y="990600"/>
          <a:ext cx="7772401" cy="5413241"/>
        </p:xfrm>
        <a:graphic>
          <a:graphicData uri="http://schemas.openxmlformats.org/drawingml/2006/table">
            <a:tbl>
              <a:tblPr firstRow="1" bandRow="1">
                <a:tableStyleId>{22838BEF-8BB2-4498-84A7-C5851F593DF1}</a:tableStyleId>
              </a:tblPr>
              <a:tblGrid>
                <a:gridCol w="1110343"/>
                <a:gridCol w="1110343"/>
                <a:gridCol w="1110343"/>
                <a:gridCol w="1110343"/>
                <a:gridCol w="1110343"/>
                <a:gridCol w="1110343"/>
                <a:gridCol w="1110343"/>
              </a:tblGrid>
              <a:tr h="957079">
                <a:tc>
                  <a:txBody>
                    <a:bodyPr/>
                    <a:lstStyle/>
                    <a:p>
                      <a:pPr algn="ctr"/>
                      <a:r>
                        <a:rPr lang="tr-TR" sz="1800" dirty="0" smtClean="0">
                          <a:solidFill>
                            <a:schemeClr val="bg2"/>
                          </a:solidFill>
                          <a:latin typeface="Arial Narrow" pitchFamily="34" charset="0"/>
                        </a:rPr>
                        <a:t>Lezyon/</a:t>
                      </a:r>
                    </a:p>
                    <a:p>
                      <a:pPr algn="ctr"/>
                      <a:r>
                        <a:rPr lang="tr-TR" sz="1800" dirty="0" smtClean="0">
                          <a:solidFill>
                            <a:schemeClr val="bg2"/>
                          </a:solidFill>
                          <a:latin typeface="Arial Narrow" pitchFamily="34" charset="0"/>
                        </a:rPr>
                        <a:t>Deri Türü</a:t>
                      </a:r>
                      <a:endParaRPr lang="tr-TR" sz="1800" b="1" dirty="0">
                        <a:solidFill>
                          <a:schemeClr val="bg2"/>
                        </a:solidFill>
                        <a:latin typeface="Arial Narrow" pitchFamily="34" charset="0"/>
                      </a:endParaRPr>
                    </a:p>
                  </a:txBody>
                  <a:tcPr/>
                </a:tc>
                <a:tc>
                  <a:txBody>
                    <a:bodyPr/>
                    <a:lstStyle/>
                    <a:p>
                      <a:pPr algn="ctr"/>
                      <a:r>
                        <a:rPr lang="tr-TR" sz="1800" dirty="0" smtClean="0">
                          <a:solidFill>
                            <a:schemeClr val="bg2"/>
                          </a:solidFill>
                          <a:latin typeface="Arial Narrow" pitchFamily="34" charset="0"/>
                        </a:rPr>
                        <a:t>Nokta</a:t>
                      </a:r>
                      <a:r>
                        <a:rPr lang="tr-TR" sz="1800" baseline="0" dirty="0" smtClean="0">
                          <a:solidFill>
                            <a:schemeClr val="bg2"/>
                          </a:solidFill>
                          <a:latin typeface="Arial Narrow" pitchFamily="34" charset="0"/>
                        </a:rPr>
                        <a:t> Ebadı (mm)</a:t>
                      </a:r>
                      <a:endParaRPr lang="tr-TR" sz="1800" b="1" dirty="0">
                        <a:solidFill>
                          <a:schemeClr val="bg2"/>
                        </a:solidFill>
                        <a:latin typeface="Arial Narrow" pitchFamily="34" charset="0"/>
                      </a:endParaRPr>
                    </a:p>
                  </a:txBody>
                  <a:tcPr/>
                </a:tc>
                <a:tc>
                  <a:txBody>
                    <a:bodyPr/>
                    <a:lstStyle/>
                    <a:p>
                      <a:pPr algn="ctr"/>
                      <a:r>
                        <a:rPr lang="tr-TR" dirty="0" err="1" smtClean="0">
                          <a:solidFill>
                            <a:schemeClr val="bg2"/>
                          </a:solidFill>
                          <a:latin typeface="Arial Narrow" pitchFamily="34" charset="0"/>
                        </a:rPr>
                        <a:t>Puls</a:t>
                      </a:r>
                      <a:r>
                        <a:rPr lang="tr-TR" dirty="0" smtClean="0">
                          <a:solidFill>
                            <a:schemeClr val="bg2"/>
                          </a:solidFill>
                          <a:latin typeface="Arial Narrow" pitchFamily="34" charset="0"/>
                        </a:rPr>
                        <a:t> Süresi</a:t>
                      </a:r>
                    </a:p>
                    <a:p>
                      <a:pPr algn="ctr"/>
                      <a:r>
                        <a:rPr lang="tr-TR" dirty="0" smtClean="0">
                          <a:solidFill>
                            <a:schemeClr val="bg2"/>
                          </a:solidFill>
                          <a:latin typeface="Arial Narrow" pitchFamily="34" charset="0"/>
                        </a:rPr>
                        <a:t>(mm)</a:t>
                      </a:r>
                      <a:endParaRPr lang="tr-TR" dirty="0">
                        <a:solidFill>
                          <a:schemeClr val="bg2"/>
                        </a:solidFill>
                        <a:latin typeface="Arial Narrow" pitchFamily="34" charset="0"/>
                      </a:endParaRPr>
                    </a:p>
                  </a:txBody>
                  <a:tcPr/>
                </a:tc>
                <a:tc>
                  <a:txBody>
                    <a:bodyPr/>
                    <a:lstStyle/>
                    <a:p>
                      <a:pPr algn="ctr"/>
                      <a:r>
                        <a:rPr lang="tr-TR" sz="1800" dirty="0" smtClean="0">
                          <a:solidFill>
                            <a:schemeClr val="bg2"/>
                          </a:solidFill>
                          <a:latin typeface="Arial Narrow" pitchFamily="34" charset="0"/>
                        </a:rPr>
                        <a:t>Dozaj</a:t>
                      </a:r>
                    </a:p>
                    <a:p>
                      <a:pPr algn="ctr"/>
                      <a:r>
                        <a:rPr lang="tr-TR" sz="1800" dirty="0" smtClean="0">
                          <a:solidFill>
                            <a:schemeClr val="bg2"/>
                          </a:solidFill>
                          <a:latin typeface="Arial Narrow" pitchFamily="34" charset="0"/>
                        </a:rPr>
                        <a:t>J/cm</a:t>
                      </a:r>
                      <a:endParaRPr lang="tr-TR" sz="1800" b="1" dirty="0">
                        <a:solidFill>
                          <a:schemeClr val="bg2"/>
                        </a:solidFill>
                        <a:latin typeface="Arial Narrow" pitchFamily="34" charset="0"/>
                      </a:endParaRPr>
                    </a:p>
                  </a:txBody>
                  <a:tcPr/>
                </a:tc>
                <a:tc>
                  <a:txBody>
                    <a:bodyPr/>
                    <a:lstStyle/>
                    <a:p>
                      <a:pPr algn="ctr"/>
                      <a:r>
                        <a:rPr lang="tr-TR" sz="1800" dirty="0" smtClean="0">
                          <a:solidFill>
                            <a:schemeClr val="bg2"/>
                          </a:solidFill>
                          <a:latin typeface="Arial Narrow" pitchFamily="34" charset="0"/>
                        </a:rPr>
                        <a:t>DCD</a:t>
                      </a:r>
                      <a:r>
                        <a:rPr lang="tr-TR" sz="1800" baseline="0" dirty="0" smtClean="0">
                          <a:solidFill>
                            <a:schemeClr val="bg2"/>
                          </a:solidFill>
                          <a:latin typeface="Arial Narrow" pitchFamily="34" charset="0"/>
                        </a:rPr>
                        <a:t> Sprey / Gecikme (ms)</a:t>
                      </a:r>
                      <a:endParaRPr lang="tr-TR" sz="1800" b="1" dirty="0">
                        <a:solidFill>
                          <a:schemeClr val="bg2"/>
                        </a:solidFill>
                        <a:latin typeface="Arial Narrow" pitchFamily="34" charset="0"/>
                      </a:endParaRPr>
                    </a:p>
                  </a:txBody>
                  <a:tcPr/>
                </a:tc>
                <a:tc>
                  <a:txBody>
                    <a:bodyPr/>
                    <a:lstStyle/>
                    <a:p>
                      <a:pPr algn="ctr"/>
                      <a:r>
                        <a:rPr lang="tr-TR" sz="1800" dirty="0" smtClean="0">
                          <a:solidFill>
                            <a:schemeClr val="bg2"/>
                          </a:solidFill>
                          <a:latin typeface="Arial Narrow" pitchFamily="34" charset="0"/>
                        </a:rPr>
                        <a:t>Tekrar</a:t>
                      </a:r>
                      <a:r>
                        <a:rPr lang="tr-TR" sz="1800" baseline="0" dirty="0" smtClean="0">
                          <a:solidFill>
                            <a:schemeClr val="bg2"/>
                          </a:solidFill>
                          <a:latin typeface="Arial Narrow" pitchFamily="34" charset="0"/>
                        </a:rPr>
                        <a:t> Tedavisi (Hafta)</a:t>
                      </a:r>
                      <a:endParaRPr lang="tr-TR" sz="1800" b="1" dirty="0">
                        <a:solidFill>
                          <a:schemeClr val="bg2"/>
                        </a:solidFill>
                        <a:latin typeface="Arial Narrow" pitchFamily="34" charset="0"/>
                      </a:endParaRPr>
                    </a:p>
                  </a:txBody>
                  <a:tcPr/>
                </a:tc>
                <a:tc>
                  <a:txBody>
                    <a:bodyPr/>
                    <a:lstStyle/>
                    <a:p>
                      <a:pPr algn="ctr"/>
                      <a:r>
                        <a:rPr lang="tr-TR" sz="1800" dirty="0" smtClean="0">
                          <a:solidFill>
                            <a:schemeClr val="bg2"/>
                          </a:solidFill>
                          <a:latin typeface="Arial Narrow" pitchFamily="34" charset="0"/>
                        </a:rPr>
                        <a:t>Yorumlar</a:t>
                      </a:r>
                      <a:endParaRPr lang="tr-TR" sz="1800" b="1" dirty="0">
                        <a:solidFill>
                          <a:schemeClr val="bg2"/>
                        </a:solidFill>
                        <a:latin typeface="Arial Narrow" pitchFamily="34" charset="0"/>
                      </a:endParaRPr>
                    </a:p>
                  </a:txBody>
                  <a:tcPr/>
                </a:tc>
              </a:tr>
              <a:tr h="4224521">
                <a:tc>
                  <a:txBody>
                    <a:bodyPr/>
                    <a:lstStyle/>
                    <a:p>
                      <a:pPr algn="ctr"/>
                      <a:r>
                        <a:rPr lang="tr-TR" dirty="0" err="1" smtClean="0">
                          <a:solidFill>
                            <a:schemeClr val="bg2"/>
                          </a:solidFill>
                          <a:latin typeface="Arial Narrow" pitchFamily="34" charset="0"/>
                        </a:rPr>
                        <a:t>Telanjiektaziler</a:t>
                      </a:r>
                      <a:r>
                        <a:rPr lang="tr-TR" dirty="0" smtClean="0">
                          <a:solidFill>
                            <a:schemeClr val="bg2"/>
                          </a:solidFill>
                          <a:latin typeface="Arial Narrow" pitchFamily="34" charset="0"/>
                        </a:rPr>
                        <a:t> Bacak Damar</a:t>
                      </a:r>
                    </a:p>
                    <a:p>
                      <a:pPr algn="ctr"/>
                      <a:endParaRPr lang="tr-TR" dirty="0" smtClean="0">
                        <a:solidFill>
                          <a:schemeClr val="bg2"/>
                        </a:solidFill>
                        <a:latin typeface="Arial Narrow" pitchFamily="34" charset="0"/>
                      </a:endParaRPr>
                    </a:p>
                    <a:p>
                      <a:pPr algn="ctr"/>
                      <a:endParaRPr lang="tr-TR" dirty="0" smtClean="0">
                        <a:solidFill>
                          <a:schemeClr val="bg2"/>
                        </a:solidFill>
                        <a:latin typeface="Arial Narrow" pitchFamily="34" charset="0"/>
                      </a:endParaRPr>
                    </a:p>
                    <a:p>
                      <a:pPr algn="ctr"/>
                      <a:endParaRPr lang="tr-TR" dirty="0" smtClean="0">
                        <a:solidFill>
                          <a:schemeClr val="bg2"/>
                        </a:solidFill>
                        <a:latin typeface="Arial Narrow" pitchFamily="34" charset="0"/>
                      </a:endParaRPr>
                    </a:p>
                    <a:p>
                      <a:pPr algn="ctr"/>
                      <a:r>
                        <a:rPr lang="tr-TR" dirty="0" smtClean="0">
                          <a:solidFill>
                            <a:schemeClr val="bg2"/>
                          </a:solidFill>
                          <a:latin typeface="Arial Narrow" pitchFamily="34" charset="0"/>
                        </a:rPr>
                        <a:t>&lt;1.5</a:t>
                      </a:r>
                      <a:r>
                        <a:rPr lang="tr-TR" baseline="0" dirty="0" smtClean="0">
                          <a:solidFill>
                            <a:schemeClr val="bg2"/>
                          </a:solidFill>
                          <a:latin typeface="Arial Narrow" pitchFamily="34" charset="0"/>
                        </a:rPr>
                        <a:t> mm</a:t>
                      </a:r>
                      <a:endParaRPr lang="tr-TR" dirty="0">
                        <a:solidFill>
                          <a:schemeClr val="bg2"/>
                        </a:solidFill>
                        <a:latin typeface="Arial Narrow" pitchFamily="34" charset="0"/>
                      </a:endParaRPr>
                    </a:p>
                  </a:txBody>
                  <a:tcPr/>
                </a:tc>
                <a:tc>
                  <a:txBody>
                    <a:bodyPr/>
                    <a:lstStyle/>
                    <a:p>
                      <a:pPr algn="ctr"/>
                      <a:endParaRPr lang="tr-TR" dirty="0" smtClean="0">
                        <a:solidFill>
                          <a:schemeClr val="bg2"/>
                        </a:solidFill>
                        <a:latin typeface="Arial Narrow" pitchFamily="34" charset="0"/>
                      </a:endParaRPr>
                    </a:p>
                    <a:p>
                      <a:pPr algn="ctr"/>
                      <a:r>
                        <a:rPr lang="tr-TR" dirty="0" smtClean="0">
                          <a:solidFill>
                            <a:schemeClr val="bg2"/>
                          </a:solidFill>
                          <a:latin typeface="Arial Narrow" pitchFamily="34" charset="0"/>
                        </a:rPr>
                        <a:t>  </a:t>
                      </a:r>
                    </a:p>
                    <a:p>
                      <a:pPr algn="ctr"/>
                      <a:endParaRPr lang="tr-TR" dirty="0" smtClean="0">
                        <a:solidFill>
                          <a:schemeClr val="bg2"/>
                        </a:solidFill>
                        <a:latin typeface="Arial Narrow" pitchFamily="34" charset="0"/>
                      </a:endParaRPr>
                    </a:p>
                    <a:p>
                      <a:pPr algn="ctr"/>
                      <a:endParaRPr lang="tr-TR" dirty="0" smtClean="0">
                        <a:solidFill>
                          <a:schemeClr val="bg2"/>
                        </a:solidFill>
                        <a:latin typeface="Arial Narrow" pitchFamily="34" charset="0"/>
                      </a:endParaRPr>
                    </a:p>
                    <a:p>
                      <a:pPr algn="ctr"/>
                      <a:endParaRPr lang="tr-TR" dirty="0" smtClean="0">
                        <a:solidFill>
                          <a:schemeClr val="bg2"/>
                        </a:solidFill>
                        <a:latin typeface="Arial Narrow" pitchFamily="34" charset="0"/>
                      </a:endParaRPr>
                    </a:p>
                    <a:p>
                      <a:pPr algn="ctr"/>
                      <a:endParaRPr lang="tr-TR" baseline="0" dirty="0" smtClean="0">
                        <a:solidFill>
                          <a:schemeClr val="bg2"/>
                        </a:solidFill>
                        <a:latin typeface="Arial Narrow" pitchFamily="34" charset="0"/>
                      </a:endParaRPr>
                    </a:p>
                    <a:p>
                      <a:pPr algn="ctr"/>
                      <a:r>
                        <a:rPr lang="tr-TR" baseline="0" dirty="0" smtClean="0">
                          <a:solidFill>
                            <a:schemeClr val="bg2"/>
                          </a:solidFill>
                          <a:latin typeface="Arial Narrow" pitchFamily="34" charset="0"/>
                        </a:rPr>
                        <a:t>      3</a:t>
                      </a:r>
                      <a:endParaRPr lang="tr-TR" dirty="0" smtClean="0">
                        <a:solidFill>
                          <a:schemeClr val="bg2"/>
                        </a:solidFill>
                        <a:latin typeface="Arial Narrow" pitchFamily="34" charset="0"/>
                      </a:endParaRPr>
                    </a:p>
                  </a:txBody>
                  <a:tcPr/>
                </a:tc>
                <a:tc>
                  <a:txBody>
                    <a:bodyPr/>
                    <a:lstStyle/>
                    <a:p>
                      <a:pPr algn="ctr"/>
                      <a:endParaRPr lang="tr-TR" dirty="0" smtClean="0">
                        <a:solidFill>
                          <a:schemeClr val="bg2"/>
                        </a:solidFill>
                        <a:latin typeface="Arial Narrow" pitchFamily="34" charset="0"/>
                      </a:endParaRPr>
                    </a:p>
                    <a:p>
                      <a:pPr algn="ctr"/>
                      <a:endParaRPr lang="tr-TR" dirty="0" smtClean="0">
                        <a:solidFill>
                          <a:schemeClr val="bg2"/>
                        </a:solidFill>
                        <a:latin typeface="Arial Narrow" pitchFamily="34" charset="0"/>
                      </a:endParaRPr>
                    </a:p>
                    <a:p>
                      <a:pPr algn="ctr"/>
                      <a:endParaRPr lang="tr-TR" dirty="0" smtClean="0">
                        <a:solidFill>
                          <a:schemeClr val="bg2"/>
                        </a:solidFill>
                        <a:latin typeface="Arial Narrow" pitchFamily="34" charset="0"/>
                      </a:endParaRPr>
                    </a:p>
                    <a:p>
                      <a:pPr algn="ctr"/>
                      <a:endParaRPr lang="tr-TR" dirty="0" smtClean="0">
                        <a:solidFill>
                          <a:schemeClr val="bg2"/>
                        </a:solidFill>
                        <a:latin typeface="Arial Narrow" pitchFamily="34" charset="0"/>
                      </a:endParaRPr>
                    </a:p>
                    <a:p>
                      <a:pPr algn="ctr"/>
                      <a:endParaRPr lang="tr-TR" dirty="0" smtClean="0">
                        <a:solidFill>
                          <a:schemeClr val="bg2"/>
                        </a:solidFill>
                        <a:latin typeface="Arial Narrow" pitchFamily="34" charset="0"/>
                      </a:endParaRPr>
                    </a:p>
                    <a:p>
                      <a:pPr algn="ctr"/>
                      <a:endParaRPr lang="tr-TR" dirty="0" smtClean="0">
                        <a:solidFill>
                          <a:schemeClr val="bg2"/>
                        </a:solidFill>
                        <a:latin typeface="Arial Narrow" pitchFamily="34" charset="0"/>
                      </a:endParaRPr>
                    </a:p>
                    <a:p>
                      <a:pPr algn="ctr"/>
                      <a:r>
                        <a:rPr lang="tr-TR" dirty="0" smtClean="0">
                          <a:solidFill>
                            <a:schemeClr val="bg2"/>
                          </a:solidFill>
                          <a:latin typeface="Arial Narrow" pitchFamily="34" charset="0"/>
                        </a:rPr>
                        <a:t>   40-60</a:t>
                      </a:r>
                      <a:endParaRPr lang="tr-TR" dirty="0">
                        <a:solidFill>
                          <a:schemeClr val="bg2"/>
                        </a:solidFill>
                        <a:latin typeface="Arial Narrow" pitchFamily="34" charset="0"/>
                      </a:endParaRPr>
                    </a:p>
                  </a:txBody>
                  <a:tcPr/>
                </a:tc>
                <a:tc>
                  <a:txBody>
                    <a:bodyPr/>
                    <a:lstStyle/>
                    <a:p>
                      <a:pPr algn="ctr"/>
                      <a:endParaRPr lang="tr-TR" dirty="0" smtClean="0">
                        <a:solidFill>
                          <a:schemeClr val="bg2"/>
                        </a:solidFill>
                        <a:latin typeface="Arial Narrow" pitchFamily="34" charset="0"/>
                      </a:endParaRPr>
                    </a:p>
                    <a:p>
                      <a:pPr algn="ctr"/>
                      <a:endParaRPr lang="tr-TR" dirty="0" smtClean="0">
                        <a:solidFill>
                          <a:schemeClr val="bg2"/>
                        </a:solidFill>
                        <a:latin typeface="Arial Narrow" pitchFamily="34" charset="0"/>
                      </a:endParaRPr>
                    </a:p>
                    <a:p>
                      <a:pPr algn="ctr"/>
                      <a:endParaRPr lang="tr-TR" dirty="0" smtClean="0">
                        <a:solidFill>
                          <a:schemeClr val="bg2"/>
                        </a:solidFill>
                        <a:latin typeface="Arial Narrow" pitchFamily="34" charset="0"/>
                      </a:endParaRPr>
                    </a:p>
                    <a:p>
                      <a:pPr algn="ctr"/>
                      <a:endParaRPr lang="tr-TR" dirty="0" smtClean="0">
                        <a:solidFill>
                          <a:schemeClr val="bg2"/>
                        </a:solidFill>
                        <a:latin typeface="Arial Narrow" pitchFamily="34" charset="0"/>
                      </a:endParaRPr>
                    </a:p>
                    <a:p>
                      <a:pPr algn="ctr"/>
                      <a:endParaRPr lang="tr-TR" dirty="0" smtClean="0">
                        <a:solidFill>
                          <a:schemeClr val="bg2"/>
                        </a:solidFill>
                        <a:latin typeface="Arial Narrow" pitchFamily="34" charset="0"/>
                      </a:endParaRPr>
                    </a:p>
                    <a:p>
                      <a:pPr algn="ctr"/>
                      <a:r>
                        <a:rPr lang="tr-TR" dirty="0" smtClean="0">
                          <a:solidFill>
                            <a:schemeClr val="bg2"/>
                          </a:solidFill>
                          <a:latin typeface="Arial Narrow" pitchFamily="34" charset="0"/>
                        </a:rPr>
                        <a:t>220 ile başlayın</a:t>
                      </a:r>
                    </a:p>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solidFill>
                            <a:schemeClr val="bg2"/>
                          </a:solidFill>
                          <a:latin typeface="Arial Narrow" pitchFamily="34" charset="0"/>
                        </a:rPr>
                        <a:t>Sadece</a:t>
                      </a:r>
                      <a:r>
                        <a:rPr lang="tr-TR" baseline="0" dirty="0" smtClean="0">
                          <a:solidFill>
                            <a:schemeClr val="bg2"/>
                          </a:solidFill>
                          <a:latin typeface="Arial Narrow" pitchFamily="34" charset="0"/>
                        </a:rPr>
                        <a:t> tek </a:t>
                      </a:r>
                      <a:r>
                        <a:rPr lang="tr-TR" baseline="0" dirty="0" err="1" smtClean="0">
                          <a:solidFill>
                            <a:schemeClr val="bg2"/>
                          </a:solidFill>
                          <a:latin typeface="Arial Narrow" pitchFamily="34" charset="0"/>
                        </a:rPr>
                        <a:t>puls</a:t>
                      </a:r>
                      <a:endParaRPr lang="tr-TR" baseline="0" dirty="0" smtClean="0">
                        <a:solidFill>
                          <a:schemeClr val="bg2"/>
                        </a:solidFill>
                        <a:latin typeface="Arial Narrow" pitchFamily="34" charset="0"/>
                      </a:endParaRPr>
                    </a:p>
                    <a:p>
                      <a:pPr algn="ctr"/>
                      <a:endParaRPr lang="tr-TR" dirty="0">
                        <a:solidFill>
                          <a:schemeClr val="bg2"/>
                        </a:solidFill>
                        <a:latin typeface="Arial Narrow" pitchFamily="34" charset="0"/>
                      </a:endParaRPr>
                    </a:p>
                  </a:txBody>
                  <a:tcPr/>
                </a:tc>
                <a:tc>
                  <a:txBody>
                    <a:bodyPr/>
                    <a:lstStyle/>
                    <a:p>
                      <a:pPr algn="ctr"/>
                      <a:endParaRPr lang="tr-TR" u="sng" baseline="0" dirty="0" smtClean="0">
                        <a:solidFill>
                          <a:schemeClr val="bg2"/>
                        </a:solidFill>
                        <a:latin typeface="Arial Narrow" pitchFamily="34" charset="0"/>
                      </a:endParaRPr>
                    </a:p>
                    <a:p>
                      <a:pPr algn="ctr"/>
                      <a:endParaRPr lang="tr-TR" u="sng" baseline="0" dirty="0" smtClean="0">
                        <a:solidFill>
                          <a:schemeClr val="bg2"/>
                        </a:solidFill>
                        <a:latin typeface="Arial Narrow" pitchFamily="34" charset="0"/>
                      </a:endParaRPr>
                    </a:p>
                    <a:p>
                      <a:pPr algn="ctr"/>
                      <a:r>
                        <a:rPr lang="tr-TR" u="sng" baseline="0" dirty="0" smtClean="0">
                          <a:solidFill>
                            <a:schemeClr val="bg2"/>
                          </a:solidFill>
                          <a:latin typeface="Arial Narrow" pitchFamily="34" charset="0"/>
                        </a:rPr>
                        <a:t>3 mm</a:t>
                      </a:r>
                      <a:endParaRPr lang="tr-TR" u="none" baseline="0" dirty="0" smtClean="0">
                        <a:solidFill>
                          <a:schemeClr val="bg2"/>
                        </a:solidFill>
                        <a:latin typeface="Arial Narrow" pitchFamily="34" charset="0"/>
                      </a:endParaRPr>
                    </a:p>
                    <a:p>
                      <a:pPr algn="ctr"/>
                      <a:r>
                        <a:rPr lang="tr-TR" u="none" baseline="0" dirty="0" smtClean="0">
                          <a:solidFill>
                            <a:schemeClr val="bg2"/>
                          </a:solidFill>
                          <a:latin typeface="Arial Narrow" pitchFamily="34" charset="0"/>
                        </a:rPr>
                        <a:t>-50 </a:t>
                      </a:r>
                      <a:r>
                        <a:rPr lang="tr-TR" u="none" baseline="0" dirty="0" err="1" smtClean="0">
                          <a:solidFill>
                            <a:schemeClr val="bg2"/>
                          </a:solidFill>
                          <a:latin typeface="Arial Narrow" pitchFamily="34" charset="0"/>
                        </a:rPr>
                        <a:t>ms</a:t>
                      </a:r>
                      <a:r>
                        <a:rPr lang="tr-TR" u="none" baseline="0" dirty="0" smtClean="0">
                          <a:solidFill>
                            <a:schemeClr val="bg2"/>
                          </a:solidFill>
                          <a:latin typeface="Arial Narrow" pitchFamily="34" charset="0"/>
                        </a:rPr>
                        <a:t> sprey/30 </a:t>
                      </a:r>
                      <a:r>
                        <a:rPr lang="tr-TR" u="none" baseline="0" dirty="0" err="1" smtClean="0">
                          <a:solidFill>
                            <a:schemeClr val="bg2"/>
                          </a:solidFill>
                          <a:latin typeface="Arial Narrow" pitchFamily="34" charset="0"/>
                        </a:rPr>
                        <a:t>ms</a:t>
                      </a:r>
                      <a:r>
                        <a:rPr lang="tr-TR" u="none" baseline="0" dirty="0" smtClean="0">
                          <a:solidFill>
                            <a:schemeClr val="bg2"/>
                          </a:solidFill>
                          <a:latin typeface="Arial Narrow" pitchFamily="34" charset="0"/>
                        </a:rPr>
                        <a:t> gecikme 10 </a:t>
                      </a:r>
                      <a:r>
                        <a:rPr lang="tr-TR" u="none" baseline="0" dirty="0" err="1" smtClean="0">
                          <a:solidFill>
                            <a:schemeClr val="bg2"/>
                          </a:solidFill>
                          <a:latin typeface="Arial Narrow" pitchFamily="34" charset="0"/>
                        </a:rPr>
                        <a:t>ms</a:t>
                      </a:r>
                      <a:r>
                        <a:rPr lang="tr-TR" u="none" baseline="0" dirty="0" smtClean="0">
                          <a:solidFill>
                            <a:schemeClr val="bg2"/>
                          </a:solidFill>
                          <a:latin typeface="Arial Narrow" pitchFamily="34" charset="0"/>
                        </a:rPr>
                        <a:t> gecikme sonrası</a:t>
                      </a:r>
                      <a:endParaRPr lang="tr-TR" b="1" u="sng" dirty="0">
                        <a:solidFill>
                          <a:schemeClr val="bg2"/>
                        </a:solidFill>
                        <a:latin typeface="Arial Narrow" pitchFamily="34" charset="0"/>
                      </a:endParaRPr>
                    </a:p>
                  </a:txBody>
                  <a:tcPr/>
                </a:tc>
                <a:tc>
                  <a:txBody>
                    <a:bodyPr/>
                    <a:lstStyle/>
                    <a:p>
                      <a:pPr algn="ctr"/>
                      <a:r>
                        <a:rPr lang="tr-TR" dirty="0" smtClean="0">
                          <a:solidFill>
                            <a:schemeClr val="bg2"/>
                          </a:solidFill>
                          <a:latin typeface="Arial Narrow" pitchFamily="34" charset="0"/>
                        </a:rPr>
                        <a:t>-Damar</a:t>
                      </a:r>
                      <a:r>
                        <a:rPr lang="tr-TR" baseline="0" dirty="0" smtClean="0">
                          <a:solidFill>
                            <a:schemeClr val="bg2"/>
                          </a:solidFill>
                          <a:latin typeface="Arial Narrow" pitchFamily="34" charset="0"/>
                        </a:rPr>
                        <a:t> içinin koyulaşması </a:t>
                      </a:r>
                    </a:p>
                    <a:p>
                      <a:pPr algn="ctr"/>
                      <a:r>
                        <a:rPr lang="tr-TR" baseline="0" dirty="0" smtClean="0">
                          <a:solidFill>
                            <a:schemeClr val="bg2"/>
                          </a:solidFill>
                          <a:latin typeface="Arial Narrow" pitchFamily="34" charset="0"/>
                        </a:rPr>
                        <a:t>- 8-12 hafta sonra değerlendirin</a:t>
                      </a:r>
                    </a:p>
                    <a:p>
                      <a:pPr algn="ctr"/>
                      <a:r>
                        <a:rPr lang="tr-TR" baseline="0" dirty="0" smtClean="0">
                          <a:solidFill>
                            <a:schemeClr val="bg2"/>
                          </a:solidFill>
                          <a:latin typeface="Arial Narrow" pitchFamily="34" charset="0"/>
                        </a:rPr>
                        <a:t>-Soğuk kompres uygulanabilir</a:t>
                      </a:r>
                      <a:endParaRPr lang="tr-TR" dirty="0">
                        <a:solidFill>
                          <a:schemeClr val="bg2"/>
                        </a:solidFill>
                        <a:latin typeface="Arial Narrow" pitchFamily="34" charset="0"/>
                      </a:endParaRPr>
                    </a:p>
                  </a:txBody>
                  <a:tcPr/>
                </a:tc>
                <a:tc>
                  <a:txBody>
                    <a:bodyPr/>
                    <a:lstStyle/>
                    <a:p>
                      <a:pPr algn="ctr"/>
                      <a:r>
                        <a:rPr lang="tr-TR" baseline="0" dirty="0" smtClean="0">
                          <a:solidFill>
                            <a:schemeClr val="bg2"/>
                          </a:solidFill>
                          <a:latin typeface="Arial Narrow" pitchFamily="34" charset="0"/>
                        </a:rPr>
                        <a:t>-Azami</a:t>
                      </a:r>
                    </a:p>
                    <a:p>
                      <a:pPr algn="ctr"/>
                      <a:r>
                        <a:rPr lang="tr-TR" baseline="0" dirty="0" smtClean="0">
                          <a:solidFill>
                            <a:schemeClr val="bg2"/>
                          </a:solidFill>
                          <a:latin typeface="Arial Narrow" pitchFamily="34" charset="0"/>
                        </a:rPr>
                        <a:t>280J/cm ebat olmak üzere kademeli artırın.</a:t>
                      </a:r>
                    </a:p>
                    <a:p>
                      <a:pPr algn="ctr"/>
                      <a:endParaRPr lang="tr-TR" baseline="0" dirty="0" smtClean="0">
                        <a:solidFill>
                          <a:schemeClr val="bg2"/>
                        </a:solidFill>
                        <a:latin typeface="Arial Narrow" pitchFamily="34" charset="0"/>
                      </a:endParaRPr>
                    </a:p>
                    <a:p>
                      <a:pPr algn="ctr"/>
                      <a:r>
                        <a:rPr lang="tr-TR" baseline="0" dirty="0" smtClean="0">
                          <a:solidFill>
                            <a:schemeClr val="bg2"/>
                          </a:solidFill>
                          <a:latin typeface="Arial Narrow" pitchFamily="34" charset="0"/>
                        </a:rPr>
                        <a:t>Deri türü 5-6’da gecikme</a:t>
                      </a:r>
                    </a:p>
                    <a:p>
                      <a:pPr algn="ctr"/>
                      <a:r>
                        <a:rPr lang="tr-TR" baseline="0" dirty="0" smtClean="0">
                          <a:solidFill>
                            <a:schemeClr val="bg2"/>
                          </a:solidFill>
                          <a:latin typeface="Arial Narrow" pitchFamily="34" charset="0"/>
                        </a:rPr>
                        <a:t>Sonrası sprey kullanmayınız</a:t>
                      </a:r>
                    </a:p>
                  </a:txBody>
                  <a:tcPr/>
                </a:tc>
              </a:tr>
            </a:tbl>
          </a:graphicData>
        </a:graphic>
      </p:graphicFrame>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9 Tablo"/>
          <p:cNvGraphicFramePr>
            <a:graphicFrameLocks noGrp="1"/>
          </p:cNvGraphicFramePr>
          <p:nvPr/>
        </p:nvGraphicFramePr>
        <p:xfrm>
          <a:off x="609600" y="914400"/>
          <a:ext cx="7772401" cy="5413241"/>
        </p:xfrm>
        <a:graphic>
          <a:graphicData uri="http://schemas.openxmlformats.org/drawingml/2006/table">
            <a:tbl>
              <a:tblPr firstRow="1" bandRow="1">
                <a:tableStyleId>{22838BEF-8BB2-4498-84A7-C5851F593DF1}</a:tableStyleId>
              </a:tblPr>
              <a:tblGrid>
                <a:gridCol w="1110343"/>
                <a:gridCol w="1110343"/>
                <a:gridCol w="1132113"/>
                <a:gridCol w="1088573"/>
                <a:gridCol w="1110343"/>
                <a:gridCol w="1110343"/>
                <a:gridCol w="1110343"/>
              </a:tblGrid>
              <a:tr h="957079">
                <a:tc>
                  <a:txBody>
                    <a:bodyPr/>
                    <a:lstStyle/>
                    <a:p>
                      <a:pPr algn="ctr"/>
                      <a:r>
                        <a:rPr lang="tr-TR" sz="1800" dirty="0" smtClean="0">
                          <a:solidFill>
                            <a:schemeClr val="bg2"/>
                          </a:solidFill>
                          <a:latin typeface="Arial Narrow" pitchFamily="34" charset="0"/>
                        </a:rPr>
                        <a:t>Lezyon/</a:t>
                      </a:r>
                    </a:p>
                    <a:p>
                      <a:pPr algn="ctr"/>
                      <a:r>
                        <a:rPr lang="tr-TR" sz="1800" dirty="0" smtClean="0">
                          <a:solidFill>
                            <a:schemeClr val="bg2"/>
                          </a:solidFill>
                          <a:latin typeface="Arial Narrow" pitchFamily="34" charset="0"/>
                        </a:rPr>
                        <a:t>Deri Türü</a:t>
                      </a:r>
                      <a:endParaRPr lang="tr-TR" sz="1800" b="1" dirty="0">
                        <a:solidFill>
                          <a:schemeClr val="bg2"/>
                        </a:solidFill>
                        <a:latin typeface="Arial Narrow" pitchFamily="34" charset="0"/>
                      </a:endParaRPr>
                    </a:p>
                  </a:txBody>
                  <a:tcPr/>
                </a:tc>
                <a:tc>
                  <a:txBody>
                    <a:bodyPr/>
                    <a:lstStyle/>
                    <a:p>
                      <a:pPr algn="ctr"/>
                      <a:r>
                        <a:rPr lang="tr-TR" sz="1800" dirty="0" smtClean="0">
                          <a:solidFill>
                            <a:schemeClr val="bg2"/>
                          </a:solidFill>
                          <a:latin typeface="Arial Narrow" pitchFamily="34" charset="0"/>
                        </a:rPr>
                        <a:t>Nokta</a:t>
                      </a:r>
                      <a:r>
                        <a:rPr lang="tr-TR" sz="1800" baseline="0" dirty="0" smtClean="0">
                          <a:solidFill>
                            <a:schemeClr val="bg2"/>
                          </a:solidFill>
                          <a:latin typeface="Arial Narrow" pitchFamily="34" charset="0"/>
                        </a:rPr>
                        <a:t> Ebadı (mm)</a:t>
                      </a:r>
                      <a:endParaRPr lang="tr-TR" sz="1800" b="1" dirty="0">
                        <a:solidFill>
                          <a:schemeClr val="bg2"/>
                        </a:solidFill>
                        <a:latin typeface="Arial Narrow" pitchFamily="34" charset="0"/>
                      </a:endParaRPr>
                    </a:p>
                  </a:txBody>
                  <a:tcPr/>
                </a:tc>
                <a:tc>
                  <a:txBody>
                    <a:bodyPr/>
                    <a:lstStyle/>
                    <a:p>
                      <a:pPr algn="ctr"/>
                      <a:r>
                        <a:rPr lang="tr-TR" dirty="0" err="1" smtClean="0">
                          <a:solidFill>
                            <a:schemeClr val="bg2"/>
                          </a:solidFill>
                          <a:latin typeface="Arial Narrow" pitchFamily="34" charset="0"/>
                        </a:rPr>
                        <a:t>Puls</a:t>
                      </a:r>
                      <a:r>
                        <a:rPr lang="tr-TR" dirty="0" smtClean="0">
                          <a:solidFill>
                            <a:schemeClr val="bg2"/>
                          </a:solidFill>
                          <a:latin typeface="Arial Narrow" pitchFamily="34" charset="0"/>
                        </a:rPr>
                        <a:t> Süresi</a:t>
                      </a:r>
                    </a:p>
                    <a:p>
                      <a:pPr algn="ctr"/>
                      <a:r>
                        <a:rPr lang="tr-TR" dirty="0" smtClean="0">
                          <a:solidFill>
                            <a:schemeClr val="bg2"/>
                          </a:solidFill>
                          <a:latin typeface="Arial Narrow" pitchFamily="34" charset="0"/>
                        </a:rPr>
                        <a:t>(mm)</a:t>
                      </a:r>
                      <a:endParaRPr lang="tr-TR" dirty="0">
                        <a:solidFill>
                          <a:schemeClr val="bg2"/>
                        </a:solidFill>
                        <a:latin typeface="Arial Narrow" pitchFamily="34" charset="0"/>
                      </a:endParaRPr>
                    </a:p>
                  </a:txBody>
                  <a:tcPr/>
                </a:tc>
                <a:tc>
                  <a:txBody>
                    <a:bodyPr/>
                    <a:lstStyle/>
                    <a:p>
                      <a:pPr algn="ctr"/>
                      <a:r>
                        <a:rPr lang="tr-TR" sz="1800" dirty="0" smtClean="0">
                          <a:solidFill>
                            <a:schemeClr val="bg2"/>
                          </a:solidFill>
                          <a:latin typeface="Arial Narrow" pitchFamily="34" charset="0"/>
                        </a:rPr>
                        <a:t>Dozaj</a:t>
                      </a:r>
                    </a:p>
                    <a:p>
                      <a:pPr algn="ctr"/>
                      <a:r>
                        <a:rPr lang="tr-TR" sz="1800" dirty="0" smtClean="0">
                          <a:solidFill>
                            <a:schemeClr val="bg2"/>
                          </a:solidFill>
                          <a:latin typeface="Arial Narrow" pitchFamily="34" charset="0"/>
                        </a:rPr>
                        <a:t>J/cm</a:t>
                      </a:r>
                      <a:endParaRPr lang="tr-TR" sz="1800" b="1" dirty="0">
                        <a:solidFill>
                          <a:schemeClr val="bg2"/>
                        </a:solidFill>
                        <a:latin typeface="Arial Narrow" pitchFamily="34" charset="0"/>
                      </a:endParaRPr>
                    </a:p>
                  </a:txBody>
                  <a:tcPr/>
                </a:tc>
                <a:tc>
                  <a:txBody>
                    <a:bodyPr/>
                    <a:lstStyle/>
                    <a:p>
                      <a:pPr algn="ctr"/>
                      <a:r>
                        <a:rPr lang="tr-TR" sz="1800" dirty="0" smtClean="0">
                          <a:solidFill>
                            <a:schemeClr val="bg2"/>
                          </a:solidFill>
                          <a:latin typeface="Arial Narrow" pitchFamily="34" charset="0"/>
                        </a:rPr>
                        <a:t>DCD</a:t>
                      </a:r>
                      <a:r>
                        <a:rPr lang="tr-TR" sz="1800" baseline="0" dirty="0" smtClean="0">
                          <a:solidFill>
                            <a:schemeClr val="bg2"/>
                          </a:solidFill>
                          <a:latin typeface="Arial Narrow" pitchFamily="34" charset="0"/>
                        </a:rPr>
                        <a:t> Sprey / Gecikme (ms)</a:t>
                      </a:r>
                      <a:endParaRPr lang="tr-TR" sz="1800" b="1" dirty="0">
                        <a:solidFill>
                          <a:schemeClr val="bg2"/>
                        </a:solidFill>
                        <a:latin typeface="Arial Narrow" pitchFamily="34" charset="0"/>
                      </a:endParaRPr>
                    </a:p>
                  </a:txBody>
                  <a:tcPr/>
                </a:tc>
                <a:tc>
                  <a:txBody>
                    <a:bodyPr/>
                    <a:lstStyle/>
                    <a:p>
                      <a:pPr algn="ctr"/>
                      <a:r>
                        <a:rPr lang="tr-TR" sz="1800" dirty="0" smtClean="0">
                          <a:solidFill>
                            <a:schemeClr val="bg2"/>
                          </a:solidFill>
                          <a:latin typeface="Arial Narrow" pitchFamily="34" charset="0"/>
                        </a:rPr>
                        <a:t>Tekrar</a:t>
                      </a:r>
                      <a:r>
                        <a:rPr lang="tr-TR" sz="1800" baseline="0" dirty="0" smtClean="0">
                          <a:solidFill>
                            <a:schemeClr val="bg2"/>
                          </a:solidFill>
                          <a:latin typeface="Arial Narrow" pitchFamily="34" charset="0"/>
                        </a:rPr>
                        <a:t> Tedavisi (Hafta)</a:t>
                      </a:r>
                      <a:endParaRPr lang="tr-TR" sz="1800" b="1" dirty="0">
                        <a:solidFill>
                          <a:schemeClr val="bg2"/>
                        </a:solidFill>
                        <a:latin typeface="Arial Narrow" pitchFamily="34" charset="0"/>
                      </a:endParaRPr>
                    </a:p>
                  </a:txBody>
                  <a:tcPr/>
                </a:tc>
                <a:tc>
                  <a:txBody>
                    <a:bodyPr/>
                    <a:lstStyle/>
                    <a:p>
                      <a:pPr algn="ctr"/>
                      <a:r>
                        <a:rPr lang="tr-TR" sz="1800" dirty="0" smtClean="0">
                          <a:solidFill>
                            <a:schemeClr val="bg2"/>
                          </a:solidFill>
                          <a:latin typeface="Arial Narrow" pitchFamily="34" charset="0"/>
                        </a:rPr>
                        <a:t>Yorumlar</a:t>
                      </a:r>
                      <a:endParaRPr lang="tr-TR" sz="1800" b="1" dirty="0">
                        <a:solidFill>
                          <a:schemeClr val="bg2"/>
                        </a:solidFill>
                        <a:latin typeface="Arial Narrow" pitchFamily="34" charset="0"/>
                      </a:endParaRPr>
                    </a:p>
                  </a:txBody>
                  <a:tcPr/>
                </a:tc>
              </a:tr>
              <a:tr h="4224521">
                <a:tc>
                  <a:txBody>
                    <a:bodyPr/>
                    <a:lstStyle/>
                    <a:p>
                      <a:pPr algn="ctr"/>
                      <a:r>
                        <a:rPr lang="tr-TR" dirty="0" err="1" smtClean="0">
                          <a:solidFill>
                            <a:schemeClr val="bg2"/>
                          </a:solidFill>
                          <a:latin typeface="Arial Narrow" pitchFamily="34" charset="0"/>
                        </a:rPr>
                        <a:t>Telanjiektaziler</a:t>
                      </a:r>
                      <a:r>
                        <a:rPr lang="tr-TR" dirty="0" smtClean="0">
                          <a:solidFill>
                            <a:schemeClr val="bg2"/>
                          </a:solidFill>
                          <a:latin typeface="Arial Narrow" pitchFamily="34" charset="0"/>
                        </a:rPr>
                        <a:t> Bacak Damar</a:t>
                      </a:r>
                    </a:p>
                    <a:p>
                      <a:pPr algn="ctr"/>
                      <a:endParaRPr lang="tr-TR" dirty="0" smtClean="0">
                        <a:solidFill>
                          <a:schemeClr val="bg2"/>
                        </a:solidFill>
                        <a:latin typeface="Arial Narrow" pitchFamily="34" charset="0"/>
                      </a:endParaRPr>
                    </a:p>
                    <a:p>
                      <a:pPr algn="ctr"/>
                      <a:endParaRPr lang="tr-TR" dirty="0" smtClean="0">
                        <a:solidFill>
                          <a:schemeClr val="bg2"/>
                        </a:solidFill>
                        <a:latin typeface="Arial Narrow" pitchFamily="34" charset="0"/>
                      </a:endParaRPr>
                    </a:p>
                    <a:p>
                      <a:pPr algn="ctr"/>
                      <a:endParaRPr lang="tr-TR" dirty="0" smtClean="0">
                        <a:solidFill>
                          <a:schemeClr val="bg2"/>
                        </a:solidFill>
                        <a:latin typeface="Arial Narrow" pitchFamily="34" charset="0"/>
                      </a:endParaRPr>
                    </a:p>
                    <a:p>
                      <a:pPr algn="ctr"/>
                      <a:r>
                        <a:rPr lang="tr-TR" dirty="0" smtClean="0">
                          <a:solidFill>
                            <a:schemeClr val="bg2"/>
                          </a:solidFill>
                          <a:latin typeface="Arial Narrow" pitchFamily="34" charset="0"/>
                        </a:rPr>
                        <a:t>1.5-3</a:t>
                      </a:r>
                      <a:r>
                        <a:rPr lang="tr-TR" baseline="0" dirty="0" smtClean="0">
                          <a:solidFill>
                            <a:schemeClr val="bg2"/>
                          </a:solidFill>
                          <a:latin typeface="Arial Narrow" pitchFamily="34" charset="0"/>
                        </a:rPr>
                        <a:t> mm</a:t>
                      </a:r>
                      <a:endParaRPr lang="tr-TR" dirty="0">
                        <a:solidFill>
                          <a:schemeClr val="bg2"/>
                        </a:solidFill>
                        <a:latin typeface="Arial Narrow" pitchFamily="34" charset="0"/>
                      </a:endParaRPr>
                    </a:p>
                  </a:txBody>
                  <a:tcPr/>
                </a:tc>
                <a:tc>
                  <a:txBody>
                    <a:bodyPr/>
                    <a:lstStyle/>
                    <a:p>
                      <a:pPr algn="ctr"/>
                      <a:endParaRPr lang="tr-TR" dirty="0" smtClean="0">
                        <a:solidFill>
                          <a:schemeClr val="bg2"/>
                        </a:solidFill>
                        <a:latin typeface="Arial Narrow" pitchFamily="34" charset="0"/>
                      </a:endParaRPr>
                    </a:p>
                    <a:p>
                      <a:pPr algn="ctr"/>
                      <a:r>
                        <a:rPr lang="tr-TR" dirty="0" smtClean="0">
                          <a:solidFill>
                            <a:schemeClr val="bg2"/>
                          </a:solidFill>
                          <a:latin typeface="Arial Narrow" pitchFamily="34" charset="0"/>
                        </a:rPr>
                        <a:t>  </a:t>
                      </a:r>
                    </a:p>
                    <a:p>
                      <a:pPr algn="ctr"/>
                      <a:endParaRPr lang="tr-TR" dirty="0" smtClean="0">
                        <a:solidFill>
                          <a:schemeClr val="bg2"/>
                        </a:solidFill>
                        <a:latin typeface="Arial Narrow" pitchFamily="34" charset="0"/>
                      </a:endParaRPr>
                    </a:p>
                    <a:p>
                      <a:pPr algn="ctr"/>
                      <a:endParaRPr lang="tr-TR" dirty="0" smtClean="0">
                        <a:solidFill>
                          <a:schemeClr val="bg2"/>
                        </a:solidFill>
                        <a:latin typeface="Arial Narrow" pitchFamily="34" charset="0"/>
                      </a:endParaRPr>
                    </a:p>
                    <a:p>
                      <a:pPr algn="ctr"/>
                      <a:endParaRPr lang="tr-TR" dirty="0" smtClean="0">
                        <a:solidFill>
                          <a:schemeClr val="bg2"/>
                        </a:solidFill>
                        <a:latin typeface="Arial Narrow" pitchFamily="34" charset="0"/>
                      </a:endParaRPr>
                    </a:p>
                    <a:p>
                      <a:pPr algn="ctr"/>
                      <a:endParaRPr lang="tr-TR" baseline="0" dirty="0" smtClean="0">
                        <a:solidFill>
                          <a:schemeClr val="bg2"/>
                        </a:solidFill>
                        <a:latin typeface="Arial Narrow" pitchFamily="34" charset="0"/>
                      </a:endParaRPr>
                    </a:p>
                    <a:p>
                      <a:pPr algn="ctr"/>
                      <a:r>
                        <a:rPr lang="tr-TR" baseline="0" dirty="0" smtClean="0">
                          <a:solidFill>
                            <a:schemeClr val="bg2"/>
                          </a:solidFill>
                          <a:latin typeface="Arial Narrow" pitchFamily="34" charset="0"/>
                        </a:rPr>
                        <a:t>      3</a:t>
                      </a:r>
                      <a:endParaRPr lang="tr-TR" dirty="0" smtClean="0">
                        <a:solidFill>
                          <a:schemeClr val="bg2"/>
                        </a:solidFill>
                        <a:latin typeface="Arial Narrow" pitchFamily="34" charset="0"/>
                      </a:endParaRPr>
                    </a:p>
                  </a:txBody>
                  <a:tcPr/>
                </a:tc>
                <a:tc>
                  <a:txBody>
                    <a:bodyPr/>
                    <a:lstStyle/>
                    <a:p>
                      <a:pPr algn="ctr"/>
                      <a:endParaRPr lang="tr-TR" dirty="0" smtClean="0">
                        <a:solidFill>
                          <a:schemeClr val="bg2"/>
                        </a:solidFill>
                        <a:latin typeface="Arial Narrow" pitchFamily="34" charset="0"/>
                      </a:endParaRPr>
                    </a:p>
                    <a:p>
                      <a:pPr algn="ctr"/>
                      <a:endParaRPr lang="tr-TR" dirty="0" smtClean="0">
                        <a:solidFill>
                          <a:schemeClr val="bg2"/>
                        </a:solidFill>
                        <a:latin typeface="Arial Narrow" pitchFamily="34" charset="0"/>
                      </a:endParaRPr>
                    </a:p>
                    <a:p>
                      <a:pPr algn="ctr"/>
                      <a:endParaRPr lang="tr-TR" dirty="0" smtClean="0">
                        <a:solidFill>
                          <a:schemeClr val="bg2"/>
                        </a:solidFill>
                        <a:latin typeface="Arial Narrow" pitchFamily="34" charset="0"/>
                      </a:endParaRPr>
                    </a:p>
                    <a:p>
                      <a:pPr algn="ctr"/>
                      <a:endParaRPr lang="tr-TR" dirty="0" smtClean="0">
                        <a:solidFill>
                          <a:schemeClr val="bg2"/>
                        </a:solidFill>
                        <a:latin typeface="Arial Narrow" pitchFamily="34" charset="0"/>
                      </a:endParaRPr>
                    </a:p>
                    <a:p>
                      <a:pPr algn="ctr"/>
                      <a:endParaRPr lang="tr-TR" dirty="0" smtClean="0">
                        <a:solidFill>
                          <a:schemeClr val="bg2"/>
                        </a:solidFill>
                        <a:latin typeface="Arial Narrow" pitchFamily="34" charset="0"/>
                      </a:endParaRPr>
                    </a:p>
                    <a:p>
                      <a:pPr algn="ctr"/>
                      <a:endParaRPr lang="tr-TR" dirty="0" smtClean="0">
                        <a:solidFill>
                          <a:schemeClr val="bg2"/>
                        </a:solidFill>
                        <a:latin typeface="Arial Narrow" pitchFamily="34" charset="0"/>
                      </a:endParaRPr>
                    </a:p>
                    <a:p>
                      <a:pPr algn="ctr"/>
                      <a:r>
                        <a:rPr lang="tr-TR" dirty="0" smtClean="0">
                          <a:solidFill>
                            <a:schemeClr val="bg2"/>
                          </a:solidFill>
                          <a:latin typeface="Arial Narrow" pitchFamily="34" charset="0"/>
                        </a:rPr>
                        <a:t>   60-80</a:t>
                      </a:r>
                      <a:endParaRPr lang="tr-TR" dirty="0">
                        <a:solidFill>
                          <a:schemeClr val="bg2"/>
                        </a:solidFill>
                        <a:latin typeface="Arial Narrow" pitchFamily="34" charset="0"/>
                      </a:endParaRPr>
                    </a:p>
                  </a:txBody>
                  <a:tcPr/>
                </a:tc>
                <a:tc>
                  <a:txBody>
                    <a:bodyPr/>
                    <a:lstStyle/>
                    <a:p>
                      <a:pPr algn="ctr"/>
                      <a:endParaRPr lang="tr-TR" dirty="0" smtClean="0">
                        <a:solidFill>
                          <a:schemeClr val="bg2"/>
                        </a:solidFill>
                        <a:latin typeface="Arial Narrow" pitchFamily="34" charset="0"/>
                      </a:endParaRPr>
                    </a:p>
                    <a:p>
                      <a:pPr algn="ctr"/>
                      <a:endParaRPr lang="tr-TR" dirty="0" smtClean="0">
                        <a:solidFill>
                          <a:schemeClr val="bg2"/>
                        </a:solidFill>
                        <a:latin typeface="Arial Narrow" pitchFamily="34" charset="0"/>
                      </a:endParaRPr>
                    </a:p>
                    <a:p>
                      <a:pPr algn="ctr"/>
                      <a:endParaRPr lang="tr-TR" dirty="0" smtClean="0">
                        <a:solidFill>
                          <a:schemeClr val="bg2"/>
                        </a:solidFill>
                        <a:latin typeface="Arial Narrow" pitchFamily="34" charset="0"/>
                      </a:endParaRPr>
                    </a:p>
                    <a:p>
                      <a:pPr algn="ctr"/>
                      <a:endParaRPr lang="tr-TR" dirty="0" smtClean="0">
                        <a:solidFill>
                          <a:schemeClr val="bg2"/>
                        </a:solidFill>
                        <a:latin typeface="Arial Narrow" pitchFamily="34" charset="0"/>
                      </a:endParaRPr>
                    </a:p>
                    <a:p>
                      <a:pPr algn="ctr"/>
                      <a:endParaRPr lang="tr-TR" dirty="0" smtClean="0">
                        <a:solidFill>
                          <a:schemeClr val="bg2"/>
                        </a:solidFill>
                        <a:latin typeface="Arial Narrow" pitchFamily="34" charset="0"/>
                      </a:endParaRPr>
                    </a:p>
                    <a:p>
                      <a:pPr algn="ctr"/>
                      <a:r>
                        <a:rPr lang="tr-TR" dirty="0" smtClean="0">
                          <a:solidFill>
                            <a:schemeClr val="bg2"/>
                          </a:solidFill>
                          <a:latin typeface="Arial Narrow" pitchFamily="34" charset="0"/>
                        </a:rPr>
                        <a:t>180 ile başlayın</a:t>
                      </a:r>
                    </a:p>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solidFill>
                            <a:schemeClr val="bg2"/>
                          </a:solidFill>
                          <a:latin typeface="Arial Narrow" pitchFamily="34" charset="0"/>
                        </a:rPr>
                        <a:t>Sadece</a:t>
                      </a:r>
                      <a:r>
                        <a:rPr lang="tr-TR" baseline="0" dirty="0" smtClean="0">
                          <a:solidFill>
                            <a:schemeClr val="bg2"/>
                          </a:solidFill>
                          <a:latin typeface="Arial Narrow" pitchFamily="34" charset="0"/>
                        </a:rPr>
                        <a:t> tek </a:t>
                      </a:r>
                      <a:r>
                        <a:rPr lang="tr-TR" baseline="0" dirty="0" err="1" smtClean="0">
                          <a:solidFill>
                            <a:schemeClr val="bg2"/>
                          </a:solidFill>
                          <a:latin typeface="Arial Narrow" pitchFamily="34" charset="0"/>
                        </a:rPr>
                        <a:t>puls</a:t>
                      </a:r>
                      <a:endParaRPr lang="tr-TR" baseline="0" dirty="0" smtClean="0">
                        <a:solidFill>
                          <a:schemeClr val="bg2"/>
                        </a:solidFill>
                        <a:latin typeface="Arial Narrow" pitchFamily="34" charset="0"/>
                      </a:endParaRPr>
                    </a:p>
                    <a:p>
                      <a:pPr algn="ctr"/>
                      <a:endParaRPr lang="tr-TR" dirty="0">
                        <a:solidFill>
                          <a:schemeClr val="bg2"/>
                        </a:solidFill>
                        <a:latin typeface="Arial Narrow" pitchFamily="34" charset="0"/>
                      </a:endParaRPr>
                    </a:p>
                  </a:txBody>
                  <a:tcPr/>
                </a:tc>
                <a:tc>
                  <a:txBody>
                    <a:bodyPr/>
                    <a:lstStyle/>
                    <a:p>
                      <a:pPr algn="ctr"/>
                      <a:endParaRPr lang="tr-TR" u="sng" baseline="0" dirty="0" smtClean="0">
                        <a:solidFill>
                          <a:schemeClr val="bg2"/>
                        </a:solidFill>
                        <a:latin typeface="Arial Narrow" pitchFamily="34" charset="0"/>
                      </a:endParaRPr>
                    </a:p>
                    <a:p>
                      <a:pPr algn="ctr"/>
                      <a:endParaRPr lang="tr-TR" u="sng" baseline="0" dirty="0" smtClean="0">
                        <a:solidFill>
                          <a:schemeClr val="bg2"/>
                        </a:solidFill>
                        <a:latin typeface="Arial Narrow" pitchFamily="34" charset="0"/>
                      </a:endParaRPr>
                    </a:p>
                    <a:p>
                      <a:pPr algn="ctr"/>
                      <a:r>
                        <a:rPr lang="tr-TR" u="sng" baseline="0" dirty="0" smtClean="0">
                          <a:solidFill>
                            <a:schemeClr val="bg2"/>
                          </a:solidFill>
                          <a:latin typeface="Arial Narrow" pitchFamily="34" charset="0"/>
                        </a:rPr>
                        <a:t>3 mm</a:t>
                      </a:r>
                      <a:endParaRPr lang="tr-TR" u="none" baseline="0" dirty="0" smtClean="0">
                        <a:solidFill>
                          <a:schemeClr val="bg2"/>
                        </a:solidFill>
                        <a:latin typeface="Arial Narrow" pitchFamily="34" charset="0"/>
                      </a:endParaRPr>
                    </a:p>
                    <a:p>
                      <a:pPr algn="ctr"/>
                      <a:r>
                        <a:rPr lang="tr-TR" u="none" baseline="0" dirty="0" smtClean="0">
                          <a:solidFill>
                            <a:schemeClr val="bg2"/>
                          </a:solidFill>
                          <a:latin typeface="Arial Narrow" pitchFamily="34" charset="0"/>
                        </a:rPr>
                        <a:t>-50 </a:t>
                      </a:r>
                      <a:r>
                        <a:rPr lang="tr-TR" u="none" baseline="0" dirty="0" err="1" smtClean="0">
                          <a:solidFill>
                            <a:schemeClr val="bg2"/>
                          </a:solidFill>
                          <a:latin typeface="Arial Narrow" pitchFamily="34" charset="0"/>
                        </a:rPr>
                        <a:t>ms</a:t>
                      </a:r>
                      <a:r>
                        <a:rPr lang="tr-TR" u="none" baseline="0" dirty="0" smtClean="0">
                          <a:solidFill>
                            <a:schemeClr val="bg2"/>
                          </a:solidFill>
                          <a:latin typeface="Arial Narrow" pitchFamily="34" charset="0"/>
                        </a:rPr>
                        <a:t> sprey/30 </a:t>
                      </a:r>
                      <a:r>
                        <a:rPr lang="tr-TR" u="none" baseline="0" dirty="0" err="1" smtClean="0">
                          <a:solidFill>
                            <a:schemeClr val="bg2"/>
                          </a:solidFill>
                          <a:latin typeface="Arial Narrow" pitchFamily="34" charset="0"/>
                        </a:rPr>
                        <a:t>ms</a:t>
                      </a:r>
                      <a:r>
                        <a:rPr lang="tr-TR" u="none" baseline="0" dirty="0" smtClean="0">
                          <a:solidFill>
                            <a:schemeClr val="bg2"/>
                          </a:solidFill>
                          <a:latin typeface="Arial Narrow" pitchFamily="34" charset="0"/>
                        </a:rPr>
                        <a:t> gecikme 10 </a:t>
                      </a:r>
                      <a:r>
                        <a:rPr lang="tr-TR" u="none" baseline="0" dirty="0" err="1" smtClean="0">
                          <a:solidFill>
                            <a:schemeClr val="bg2"/>
                          </a:solidFill>
                          <a:latin typeface="Arial Narrow" pitchFamily="34" charset="0"/>
                        </a:rPr>
                        <a:t>ms</a:t>
                      </a:r>
                      <a:r>
                        <a:rPr lang="tr-TR" u="none" baseline="0" dirty="0" smtClean="0">
                          <a:solidFill>
                            <a:schemeClr val="bg2"/>
                          </a:solidFill>
                          <a:latin typeface="Arial Narrow" pitchFamily="34" charset="0"/>
                        </a:rPr>
                        <a:t> gecikme sonrası</a:t>
                      </a:r>
                      <a:endParaRPr lang="tr-TR" b="1" u="sng" dirty="0">
                        <a:solidFill>
                          <a:schemeClr val="bg2"/>
                        </a:solidFill>
                        <a:latin typeface="Arial Narrow" pitchFamily="34" charset="0"/>
                      </a:endParaRPr>
                    </a:p>
                  </a:txBody>
                  <a:tcPr/>
                </a:tc>
                <a:tc>
                  <a:txBody>
                    <a:bodyPr/>
                    <a:lstStyle/>
                    <a:p>
                      <a:pPr algn="ctr"/>
                      <a:r>
                        <a:rPr lang="tr-TR" dirty="0" smtClean="0">
                          <a:solidFill>
                            <a:schemeClr val="bg2"/>
                          </a:solidFill>
                          <a:latin typeface="Arial Narrow" pitchFamily="34" charset="0"/>
                        </a:rPr>
                        <a:t>-Damar</a:t>
                      </a:r>
                      <a:r>
                        <a:rPr lang="tr-TR" baseline="0" dirty="0" smtClean="0">
                          <a:solidFill>
                            <a:schemeClr val="bg2"/>
                          </a:solidFill>
                          <a:latin typeface="Arial Narrow" pitchFamily="34" charset="0"/>
                        </a:rPr>
                        <a:t> içinin koyulaşması </a:t>
                      </a:r>
                    </a:p>
                    <a:p>
                      <a:pPr algn="ctr"/>
                      <a:r>
                        <a:rPr lang="tr-TR" baseline="0" dirty="0" smtClean="0">
                          <a:solidFill>
                            <a:schemeClr val="bg2"/>
                          </a:solidFill>
                          <a:latin typeface="Arial Narrow" pitchFamily="34" charset="0"/>
                        </a:rPr>
                        <a:t>- 8-12 hafta sonra değerlendirin</a:t>
                      </a:r>
                    </a:p>
                    <a:p>
                      <a:pPr algn="ctr"/>
                      <a:r>
                        <a:rPr lang="tr-TR" baseline="0" dirty="0" smtClean="0">
                          <a:solidFill>
                            <a:schemeClr val="bg2"/>
                          </a:solidFill>
                          <a:latin typeface="Arial Narrow" pitchFamily="34" charset="0"/>
                        </a:rPr>
                        <a:t>-Soğuk kompres uygulanabilir.</a:t>
                      </a:r>
                      <a:endParaRPr lang="tr-TR" dirty="0">
                        <a:solidFill>
                          <a:schemeClr val="bg2"/>
                        </a:solidFill>
                        <a:latin typeface="Arial Narrow" pitchFamily="34" charset="0"/>
                      </a:endParaRPr>
                    </a:p>
                  </a:txBody>
                  <a:tcPr/>
                </a:tc>
                <a:tc>
                  <a:txBody>
                    <a:bodyPr/>
                    <a:lstStyle/>
                    <a:p>
                      <a:pPr algn="ctr"/>
                      <a:r>
                        <a:rPr lang="tr-TR" baseline="0" dirty="0" smtClean="0">
                          <a:solidFill>
                            <a:schemeClr val="bg2"/>
                          </a:solidFill>
                          <a:latin typeface="Arial Narrow" pitchFamily="34" charset="0"/>
                        </a:rPr>
                        <a:t>-Azami</a:t>
                      </a:r>
                    </a:p>
                    <a:p>
                      <a:pPr algn="ctr"/>
                      <a:r>
                        <a:rPr lang="tr-TR" baseline="0" dirty="0" smtClean="0">
                          <a:solidFill>
                            <a:schemeClr val="bg2"/>
                          </a:solidFill>
                          <a:latin typeface="Arial Narrow" pitchFamily="34" charset="0"/>
                        </a:rPr>
                        <a:t>280J/cm ebat olmak üzere kademeli artırın.</a:t>
                      </a:r>
                    </a:p>
                    <a:p>
                      <a:pPr algn="ctr"/>
                      <a:endParaRPr lang="tr-TR" baseline="0" dirty="0" smtClean="0">
                        <a:solidFill>
                          <a:schemeClr val="bg2"/>
                        </a:solidFill>
                        <a:latin typeface="Arial Narrow" pitchFamily="34" charset="0"/>
                      </a:endParaRPr>
                    </a:p>
                    <a:p>
                      <a:pPr algn="ctr"/>
                      <a:r>
                        <a:rPr lang="tr-TR" baseline="0" dirty="0" smtClean="0">
                          <a:solidFill>
                            <a:schemeClr val="bg2"/>
                          </a:solidFill>
                          <a:latin typeface="Arial Narrow" pitchFamily="34" charset="0"/>
                        </a:rPr>
                        <a:t>Deri türü 5-6’da gecikme</a:t>
                      </a:r>
                    </a:p>
                    <a:p>
                      <a:pPr algn="ctr"/>
                      <a:r>
                        <a:rPr lang="tr-TR" baseline="0" dirty="0" smtClean="0">
                          <a:solidFill>
                            <a:schemeClr val="bg2"/>
                          </a:solidFill>
                          <a:latin typeface="Arial Narrow" pitchFamily="34" charset="0"/>
                        </a:rPr>
                        <a:t>Sonrası sprey kullanmayınız.</a:t>
                      </a:r>
                    </a:p>
                  </a:txBody>
                  <a:tcPr/>
                </a:tc>
              </a:tr>
            </a:tbl>
          </a:graphicData>
        </a:graphic>
      </p:graphicFrame>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130052" name="Rectangle 4"/>
          <p:cNvSpPr>
            <a:spLocks noGrp="1" noChangeArrowheads="1"/>
          </p:cNvSpPr>
          <p:nvPr>
            <p:ph type="ctrTitle" idx="4294967295"/>
          </p:nvPr>
        </p:nvSpPr>
        <p:spPr bwMode="auto">
          <a:xfrm>
            <a:off x="685800" y="2130425"/>
            <a:ext cx="7772400" cy="1470025"/>
          </a:xfrm>
          <a:prstGeom prst="rect">
            <a:avLst/>
          </a:prstGeom>
          <a:noFill/>
          <a:ln>
            <a:miter lim="800000"/>
            <a:headEnd/>
            <a:tailEnd/>
          </a:ln>
        </p:spPr>
        <p:txBody>
          <a:bodyPr/>
          <a:lstStyle/>
          <a:p>
            <a:r>
              <a:rPr lang="tr-TR" dirty="0" smtClean="0">
                <a:solidFill>
                  <a:srgbClr val="AC0056"/>
                </a:solidFill>
                <a:latin typeface="Arial Narrow" pitchFamily="34" charset="0"/>
                <a:cs typeface="Times New Roman" pitchFamily="18" charset="0"/>
              </a:rPr>
              <a:t>Kırışıklık Giderme</a:t>
            </a:r>
            <a:r>
              <a:rPr lang="en-US" dirty="0" smtClean="0">
                <a:solidFill>
                  <a:srgbClr val="AC0056"/>
                </a:solidFill>
                <a:latin typeface="Arial Narrow" pitchFamily="34" charset="0"/>
                <a:cs typeface="Times New Roman" pitchFamily="18" charset="0"/>
              </a:rPr>
              <a:t> &amp;</a:t>
            </a:r>
            <a:r>
              <a:rPr lang="tr-TR" dirty="0" smtClean="0">
                <a:solidFill>
                  <a:srgbClr val="AC0056"/>
                </a:solidFill>
                <a:latin typeface="Arial Narrow" pitchFamily="34" charset="0"/>
                <a:cs typeface="Times New Roman" pitchFamily="18" charset="0"/>
              </a:rPr>
              <a:t> Cilt Gençleştirme</a:t>
            </a:r>
            <a:endParaRPr lang="en-US" dirty="0" smtClean="0">
              <a:solidFill>
                <a:srgbClr val="AC0056"/>
              </a:solidFill>
              <a:latin typeface="Arial Narrow" pitchFamily="34" charset="0"/>
              <a:cs typeface="Times New Roman" pitchFamily="18" charset="0"/>
            </a:endParaRPr>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4146" name="Title 1"/>
          <p:cNvSpPr>
            <a:spLocks noGrp="1"/>
          </p:cNvSpPr>
          <p:nvPr>
            <p:ph type="title"/>
          </p:nvPr>
        </p:nvSpPr>
        <p:spPr bwMode="auto">
          <a:xfrm>
            <a:off x="457200" y="533400"/>
            <a:ext cx="8229600" cy="1143000"/>
          </a:xfrm>
          <a:noFill/>
          <a:ln>
            <a:miter lim="800000"/>
            <a:headEnd/>
            <a:tailEnd/>
          </a:ln>
        </p:spPr>
        <p:txBody>
          <a:bodyPr vert="horz" wrap="square" lIns="91440" tIns="45720" rIns="91440" bIns="45720" numCol="1" anchor="ctr" anchorCtr="0" compatLnSpc="1">
            <a:prstTxWarp prst="textNoShape">
              <a:avLst/>
            </a:prstTxWarp>
          </a:bodyPr>
          <a:lstStyle/>
          <a:p>
            <a:pPr eaLnBrk="1" hangingPunct="1"/>
            <a:r>
              <a:rPr lang="tr-TR" dirty="0" smtClean="0">
                <a:solidFill>
                  <a:srgbClr val="AC0056"/>
                </a:solidFill>
                <a:latin typeface="Arial Narrow" pitchFamily="34" charset="0"/>
                <a:cs typeface="Times New Roman" pitchFamily="18" charset="0"/>
              </a:rPr>
              <a:t>Nasıl Çalışır</a:t>
            </a:r>
            <a:r>
              <a:rPr lang="en-US" dirty="0" smtClean="0">
                <a:solidFill>
                  <a:srgbClr val="AC0056"/>
                </a:solidFill>
                <a:latin typeface="Arial Narrow" pitchFamily="34" charset="0"/>
                <a:cs typeface="Times New Roman" pitchFamily="18" charset="0"/>
              </a:rPr>
              <a:t>?</a:t>
            </a:r>
          </a:p>
        </p:txBody>
      </p:sp>
      <p:sp>
        <p:nvSpPr>
          <p:cNvPr id="134148" name="Content Placeholder 5"/>
          <p:cNvSpPr>
            <a:spLocks noGrp="1"/>
          </p:cNvSpPr>
          <p:nvPr>
            <p:ph type="body" idx="1"/>
          </p:nvPr>
        </p:nvSpPr>
        <p:spPr bwMode="auto">
          <a:xfrm>
            <a:off x="685800" y="1981200"/>
            <a:ext cx="8229600" cy="4525963"/>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buFontTx/>
              <a:buNone/>
            </a:pPr>
            <a:r>
              <a:rPr lang="en-US" sz="4000" u="sng" dirty="0" smtClean="0">
                <a:solidFill>
                  <a:schemeClr val="bg2"/>
                </a:solidFill>
                <a:latin typeface="Arial Narrow" pitchFamily="34" charset="0"/>
                <a:cs typeface="Times New Roman" pitchFamily="18" charset="0"/>
              </a:rPr>
              <a:t>1064nm</a:t>
            </a:r>
          </a:p>
          <a:p>
            <a:pPr lvl="1" algn="just" eaLnBrk="1" hangingPunct="1"/>
            <a:r>
              <a:rPr lang="tr-TR" sz="3600" dirty="0" smtClean="0">
                <a:solidFill>
                  <a:schemeClr val="bg2"/>
                </a:solidFill>
                <a:latin typeface="Arial Narrow" pitchFamily="34" charset="0"/>
                <a:cs typeface="Times New Roman" pitchFamily="18" charset="0"/>
              </a:rPr>
              <a:t>Isı </a:t>
            </a:r>
            <a:r>
              <a:rPr lang="tr-TR" sz="3600" dirty="0" err="1" smtClean="0">
                <a:solidFill>
                  <a:schemeClr val="bg2"/>
                </a:solidFill>
                <a:latin typeface="Arial Narrow" pitchFamily="34" charset="0"/>
                <a:cs typeface="Times New Roman" pitchFamily="18" charset="0"/>
              </a:rPr>
              <a:t>kolajen</a:t>
            </a:r>
            <a:r>
              <a:rPr lang="tr-TR" sz="3600" dirty="0" smtClean="0">
                <a:solidFill>
                  <a:schemeClr val="bg2"/>
                </a:solidFill>
                <a:latin typeface="Arial Narrow" pitchFamily="34" charset="0"/>
                <a:cs typeface="Times New Roman" pitchFamily="18" charset="0"/>
              </a:rPr>
              <a:t> oluşumunu ve </a:t>
            </a:r>
            <a:r>
              <a:rPr lang="tr-TR" sz="3600" dirty="0" err="1" smtClean="0">
                <a:solidFill>
                  <a:schemeClr val="bg2"/>
                </a:solidFill>
                <a:latin typeface="Arial Narrow" pitchFamily="34" charset="0"/>
                <a:cs typeface="Times New Roman" pitchFamily="18" charset="0"/>
              </a:rPr>
              <a:t>kolajen</a:t>
            </a:r>
            <a:r>
              <a:rPr lang="tr-TR" sz="3600" dirty="0" smtClean="0">
                <a:solidFill>
                  <a:schemeClr val="bg2"/>
                </a:solidFill>
                <a:latin typeface="Arial Narrow" pitchFamily="34" charset="0"/>
                <a:cs typeface="Times New Roman" pitchFamily="18" charset="0"/>
              </a:rPr>
              <a:t> düzenlenmesini sağlar.</a:t>
            </a:r>
            <a:endParaRPr lang="en-US" sz="3600" dirty="0" smtClean="0">
              <a:solidFill>
                <a:schemeClr val="bg2"/>
              </a:solidFill>
              <a:latin typeface="Arial Narrow" pitchFamily="34" charset="0"/>
              <a:cs typeface="Times New Roman" pitchFamily="18" charset="0"/>
            </a:endParaRPr>
          </a:p>
        </p:txBody>
      </p:sp>
      <p:sp>
        <p:nvSpPr>
          <p:cNvPr id="134149"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eaLnBrk="0" hangingPunct="0"/>
            <a:fld id="{B732CC0E-1323-460C-9288-D97EFF20B45E}" type="slidenum">
              <a:rPr lang="en-US" sz="1400">
                <a:latin typeface="Lucida Grande" pitchFamily="16" charset="0"/>
                <a:ea typeface="ヒラギノ角ゴ Pro W3" pitchFamily="16" charset="-128"/>
              </a:rPr>
              <a:pPr algn="r" eaLnBrk="0" hangingPunct="0"/>
              <a:t>34</a:t>
            </a:fld>
            <a:endParaRPr lang="en-US" sz="1400">
              <a:latin typeface="Lucida Grande" pitchFamily="16" charset="0"/>
              <a:ea typeface="ヒラギノ角ゴ Pro W3" pitchFamily="16" charset="-128"/>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bwMode="auto">
          <a:xfrm>
            <a:off x="457200" y="7620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solidFill>
                  <a:srgbClr val="AC0056"/>
                </a:solidFill>
                <a:latin typeface="Arial Narrow" pitchFamily="34" charset="0"/>
              </a:rPr>
              <a:t/>
            </a:r>
            <a:br>
              <a:rPr lang="en-US" dirty="0" smtClean="0">
                <a:solidFill>
                  <a:srgbClr val="AC0056"/>
                </a:solidFill>
                <a:latin typeface="Arial Narrow" pitchFamily="34" charset="0"/>
              </a:rPr>
            </a:br>
            <a:r>
              <a:rPr lang="tr-TR" dirty="0" smtClean="0">
                <a:solidFill>
                  <a:srgbClr val="AC0056"/>
                </a:solidFill>
                <a:latin typeface="Arial Narrow" pitchFamily="34" charset="0"/>
              </a:rPr>
              <a:t>Cilt Sıkılaştırma İçin 3 Teknik Vardır </a:t>
            </a:r>
            <a:endParaRPr lang="en-US" dirty="0" smtClean="0">
              <a:solidFill>
                <a:srgbClr val="AC0056"/>
              </a:solidFill>
              <a:latin typeface="Arial Narrow" pitchFamily="34" charset="0"/>
            </a:endParaRPr>
          </a:p>
        </p:txBody>
      </p:sp>
      <p:sp>
        <p:nvSpPr>
          <p:cNvPr id="161795" name="Rectangle 3"/>
          <p:cNvSpPr>
            <a:spLocks noGrp="1" noChangeArrowheads="1"/>
          </p:cNvSpPr>
          <p:nvPr>
            <p:ph type="body" idx="1"/>
          </p:nvPr>
        </p:nvSpPr>
        <p:spPr bwMode="auto">
          <a:xfrm>
            <a:off x="457200" y="1524001"/>
            <a:ext cx="8229600" cy="4038600"/>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en-US" dirty="0" smtClean="0">
                <a:solidFill>
                  <a:schemeClr val="bg2"/>
                </a:solidFill>
                <a:latin typeface="Arial Narrow" pitchFamily="34" charset="0"/>
              </a:rPr>
              <a:t>New Taylor</a:t>
            </a:r>
            <a:r>
              <a:rPr lang="tr-TR" dirty="0" smtClean="0">
                <a:solidFill>
                  <a:schemeClr val="bg2"/>
                </a:solidFill>
                <a:latin typeface="Arial Narrow" pitchFamily="34" charset="0"/>
              </a:rPr>
              <a:t>;</a:t>
            </a:r>
            <a:endParaRPr lang="en-US" dirty="0" smtClean="0">
              <a:solidFill>
                <a:schemeClr val="bg2"/>
              </a:solidFill>
              <a:latin typeface="Arial Narrow" pitchFamily="34" charset="0"/>
            </a:endParaRPr>
          </a:p>
          <a:p>
            <a:pPr lvl="1">
              <a:lnSpc>
                <a:spcPct val="90000"/>
              </a:lnSpc>
            </a:pPr>
            <a:r>
              <a:rPr lang="en-US" sz="3200" dirty="0" smtClean="0">
                <a:solidFill>
                  <a:schemeClr val="bg2"/>
                </a:solidFill>
                <a:latin typeface="Arial Narrow" pitchFamily="34" charset="0"/>
              </a:rPr>
              <a:t>18mm, 50ms, 18 J/cm² </a:t>
            </a:r>
            <a:r>
              <a:rPr lang="tr-TR" sz="3200" dirty="0" smtClean="0">
                <a:solidFill>
                  <a:schemeClr val="bg2"/>
                </a:solidFill>
                <a:latin typeface="Arial Narrow" pitchFamily="34" charset="0"/>
              </a:rPr>
              <a:t>ile</a:t>
            </a:r>
            <a:r>
              <a:rPr lang="en-US" sz="3200" dirty="0" smtClean="0">
                <a:solidFill>
                  <a:schemeClr val="bg2"/>
                </a:solidFill>
                <a:latin typeface="Arial Narrow" pitchFamily="34" charset="0"/>
              </a:rPr>
              <a:t> DCD </a:t>
            </a:r>
            <a:r>
              <a:rPr lang="tr-TR" sz="3200" dirty="0" smtClean="0">
                <a:solidFill>
                  <a:schemeClr val="bg2"/>
                </a:solidFill>
                <a:latin typeface="Arial Narrow" pitchFamily="34" charset="0"/>
              </a:rPr>
              <a:t>kapalı</a:t>
            </a:r>
            <a:r>
              <a:rPr lang="en-US" sz="3200" dirty="0" smtClean="0">
                <a:solidFill>
                  <a:schemeClr val="bg2"/>
                </a:solidFill>
                <a:latin typeface="Arial Narrow" pitchFamily="34" charset="0"/>
              </a:rPr>
              <a:t> – 3 </a:t>
            </a:r>
            <a:r>
              <a:rPr lang="tr-TR" sz="3200" dirty="0" smtClean="0">
                <a:solidFill>
                  <a:schemeClr val="bg2"/>
                </a:solidFill>
                <a:latin typeface="Arial Narrow" pitchFamily="34" charset="0"/>
              </a:rPr>
              <a:t>Geçiş</a:t>
            </a:r>
            <a:endParaRPr lang="en-US" sz="3200" dirty="0" smtClean="0">
              <a:solidFill>
                <a:schemeClr val="bg2"/>
              </a:solidFill>
              <a:latin typeface="Arial Narrow" pitchFamily="34" charset="0"/>
            </a:endParaRPr>
          </a:p>
          <a:p>
            <a:pPr>
              <a:lnSpc>
                <a:spcPct val="90000"/>
              </a:lnSpc>
            </a:pPr>
            <a:r>
              <a:rPr lang="en-US" dirty="0" smtClean="0">
                <a:solidFill>
                  <a:schemeClr val="bg2"/>
                </a:solidFill>
                <a:latin typeface="Arial Narrow" pitchFamily="34" charset="0"/>
              </a:rPr>
              <a:t>Keys</a:t>
            </a:r>
            <a:r>
              <a:rPr lang="tr-TR" dirty="0" smtClean="0">
                <a:solidFill>
                  <a:schemeClr val="bg2"/>
                </a:solidFill>
                <a:latin typeface="Arial Narrow" pitchFamily="34" charset="0"/>
              </a:rPr>
              <a:t>;</a:t>
            </a:r>
            <a:endParaRPr lang="en-US" dirty="0" smtClean="0">
              <a:solidFill>
                <a:schemeClr val="bg2"/>
              </a:solidFill>
              <a:latin typeface="Arial Narrow" pitchFamily="34" charset="0"/>
            </a:endParaRPr>
          </a:p>
          <a:p>
            <a:pPr lvl="1">
              <a:lnSpc>
                <a:spcPct val="90000"/>
              </a:lnSpc>
            </a:pPr>
            <a:r>
              <a:rPr lang="en-US" sz="3200" dirty="0" smtClean="0">
                <a:solidFill>
                  <a:schemeClr val="bg2"/>
                </a:solidFill>
                <a:latin typeface="Arial Narrow" pitchFamily="34" charset="0"/>
              </a:rPr>
              <a:t>10mm, 50ms, 20 J/cm², DCD </a:t>
            </a:r>
            <a:r>
              <a:rPr lang="tr-TR" sz="3200" dirty="0" smtClean="0">
                <a:solidFill>
                  <a:schemeClr val="bg2"/>
                </a:solidFill>
                <a:latin typeface="Arial Narrow" pitchFamily="34" charset="0"/>
              </a:rPr>
              <a:t>kapalı</a:t>
            </a:r>
            <a:r>
              <a:rPr lang="en-US" sz="3200" dirty="0" smtClean="0">
                <a:solidFill>
                  <a:schemeClr val="bg2"/>
                </a:solidFill>
                <a:latin typeface="Arial Narrow" pitchFamily="34" charset="0"/>
              </a:rPr>
              <a:t>, Do</a:t>
            </a:r>
            <a:r>
              <a:rPr lang="tr-TR" sz="3200" dirty="0" err="1" smtClean="0">
                <a:solidFill>
                  <a:schemeClr val="bg2"/>
                </a:solidFill>
                <a:latin typeface="Arial Narrow" pitchFamily="34" charset="0"/>
              </a:rPr>
              <a:t>uble</a:t>
            </a:r>
            <a:r>
              <a:rPr lang="en-US" sz="3200" dirty="0" smtClean="0">
                <a:solidFill>
                  <a:schemeClr val="bg2"/>
                </a:solidFill>
                <a:latin typeface="Arial Narrow" pitchFamily="34" charset="0"/>
              </a:rPr>
              <a:t>/3 </a:t>
            </a:r>
            <a:r>
              <a:rPr lang="tr-TR" sz="3200" dirty="0" smtClean="0">
                <a:solidFill>
                  <a:schemeClr val="bg2"/>
                </a:solidFill>
                <a:latin typeface="Arial Narrow" pitchFamily="34" charset="0"/>
              </a:rPr>
              <a:t>Geçiş</a:t>
            </a:r>
            <a:endParaRPr lang="en-US" sz="3200" dirty="0" smtClean="0">
              <a:solidFill>
                <a:schemeClr val="bg2"/>
              </a:solidFill>
              <a:latin typeface="Arial Narrow" pitchFamily="34" charset="0"/>
            </a:endParaRPr>
          </a:p>
          <a:p>
            <a:pPr>
              <a:lnSpc>
                <a:spcPct val="90000"/>
              </a:lnSpc>
            </a:pPr>
            <a:r>
              <a:rPr lang="en-US" dirty="0" smtClean="0">
                <a:solidFill>
                  <a:schemeClr val="bg2"/>
                </a:solidFill>
                <a:latin typeface="Arial Narrow" pitchFamily="34" charset="0"/>
              </a:rPr>
              <a:t>Painting</a:t>
            </a:r>
            <a:r>
              <a:rPr lang="tr-TR" dirty="0" smtClean="0">
                <a:solidFill>
                  <a:schemeClr val="bg2"/>
                </a:solidFill>
                <a:latin typeface="Arial Narrow" pitchFamily="34" charset="0"/>
              </a:rPr>
              <a:t>;</a:t>
            </a:r>
            <a:endParaRPr lang="en-US" dirty="0" smtClean="0">
              <a:solidFill>
                <a:schemeClr val="bg2"/>
              </a:solidFill>
              <a:latin typeface="Arial Narrow" pitchFamily="34" charset="0"/>
            </a:endParaRPr>
          </a:p>
          <a:p>
            <a:pPr lvl="1">
              <a:lnSpc>
                <a:spcPct val="90000"/>
              </a:lnSpc>
            </a:pPr>
            <a:r>
              <a:rPr lang="en-US" sz="3200" dirty="0" smtClean="0">
                <a:solidFill>
                  <a:schemeClr val="bg2"/>
                </a:solidFill>
                <a:latin typeface="Arial Narrow" pitchFamily="34" charset="0"/>
              </a:rPr>
              <a:t>8-10mm, .25-.5ms, 12 J/cm², DCD </a:t>
            </a:r>
            <a:r>
              <a:rPr lang="tr-TR" sz="3200" dirty="0" smtClean="0">
                <a:solidFill>
                  <a:schemeClr val="bg2"/>
                </a:solidFill>
                <a:latin typeface="Arial Narrow" pitchFamily="34" charset="0"/>
              </a:rPr>
              <a:t>kapalı</a:t>
            </a:r>
            <a:r>
              <a:rPr lang="en-US" sz="3200" dirty="0" smtClean="0">
                <a:solidFill>
                  <a:schemeClr val="bg2"/>
                </a:solidFill>
                <a:latin typeface="Arial Narrow" pitchFamily="34" charset="0"/>
              </a:rPr>
              <a:t>, 7-10 Hz</a:t>
            </a:r>
          </a:p>
          <a:p>
            <a:pPr>
              <a:lnSpc>
                <a:spcPct val="90000"/>
              </a:lnSpc>
            </a:pPr>
            <a:r>
              <a:rPr lang="tr-TR" dirty="0" smtClean="0">
                <a:solidFill>
                  <a:schemeClr val="bg2"/>
                </a:solidFill>
                <a:latin typeface="Arial Narrow" pitchFamily="34" charset="0"/>
              </a:rPr>
              <a:t>Tedavi esnasında sistem deriye temas etmelidir.</a:t>
            </a:r>
            <a:endParaRPr lang="en-US" dirty="0" smtClean="0">
              <a:solidFill>
                <a:schemeClr val="bg2"/>
              </a:solidFill>
              <a:latin typeface="Arial Narrow" pitchFamily="34" charset="0"/>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Box 2"/>
          <p:cNvSpPr txBox="1">
            <a:spLocks noChangeArrowheads="1"/>
          </p:cNvSpPr>
          <p:nvPr/>
        </p:nvSpPr>
        <p:spPr bwMode="auto">
          <a:xfrm>
            <a:off x="1066800" y="762000"/>
            <a:ext cx="6934200" cy="769441"/>
          </a:xfrm>
          <a:prstGeom prst="rect">
            <a:avLst/>
          </a:prstGeom>
          <a:noFill/>
          <a:ln w="9525">
            <a:noFill/>
            <a:miter lim="800000"/>
            <a:headEnd/>
            <a:tailEnd/>
          </a:ln>
        </p:spPr>
        <p:txBody>
          <a:bodyPr>
            <a:spAutoFit/>
          </a:bodyPr>
          <a:lstStyle/>
          <a:p>
            <a:pPr algn="ctr"/>
            <a:r>
              <a:rPr lang="tr-TR" sz="4400" dirty="0">
                <a:solidFill>
                  <a:srgbClr val="AC0056"/>
                </a:solidFill>
                <a:latin typeface="Arial Narrow" pitchFamily="34" charset="0"/>
              </a:rPr>
              <a:t>Cilt Gençleştirme Tedavi </a:t>
            </a:r>
            <a:r>
              <a:rPr lang="tr-TR" sz="4400" dirty="0" smtClean="0">
                <a:solidFill>
                  <a:srgbClr val="AC0056"/>
                </a:solidFill>
                <a:latin typeface="Arial Narrow" pitchFamily="34" charset="0"/>
              </a:rPr>
              <a:t>İlkeleri</a:t>
            </a:r>
            <a:endParaRPr lang="tr-TR" sz="4400" dirty="0">
              <a:solidFill>
                <a:srgbClr val="AC0056"/>
              </a:solidFill>
              <a:latin typeface="Arial Narrow" pitchFamily="34" charset="0"/>
            </a:endParaRPr>
          </a:p>
        </p:txBody>
      </p:sp>
      <p:graphicFrame>
        <p:nvGraphicFramePr>
          <p:cNvPr id="3" name="Table 2"/>
          <p:cNvGraphicFramePr>
            <a:graphicFrameLocks noGrp="1"/>
          </p:cNvGraphicFramePr>
          <p:nvPr/>
        </p:nvGraphicFramePr>
        <p:xfrm>
          <a:off x="0" y="1828800"/>
          <a:ext cx="9144000" cy="4663440"/>
        </p:xfrm>
        <a:graphic>
          <a:graphicData uri="http://schemas.openxmlformats.org/drawingml/2006/table">
            <a:tbl>
              <a:tblPr firstRow="1" bandRow="1">
                <a:tableStyleId>{22838BEF-8BB2-4498-84A7-C5851F593DF1}</a:tableStyleId>
              </a:tblPr>
              <a:tblGrid>
                <a:gridCol w="1524000"/>
                <a:gridCol w="1524000"/>
                <a:gridCol w="1524000"/>
                <a:gridCol w="1524000"/>
                <a:gridCol w="1524000"/>
                <a:gridCol w="1524000"/>
              </a:tblGrid>
              <a:tr h="1013978">
                <a:tc>
                  <a:txBody>
                    <a:bodyPr/>
                    <a:lstStyle/>
                    <a:p>
                      <a:pPr algn="ctr"/>
                      <a:r>
                        <a:rPr lang="tr-TR" sz="2000" b="1" dirty="0" smtClean="0">
                          <a:solidFill>
                            <a:schemeClr val="bg2"/>
                          </a:solidFill>
                          <a:latin typeface="Arial Narrow" pitchFamily="34" charset="0"/>
                        </a:rPr>
                        <a:t>Alan</a:t>
                      </a:r>
                      <a:endParaRPr lang="tr-TR" sz="2000" b="1" dirty="0">
                        <a:solidFill>
                          <a:schemeClr val="bg2"/>
                        </a:solidFill>
                        <a:latin typeface="Arial Narrow" pitchFamily="34" charset="0"/>
                      </a:endParaRPr>
                    </a:p>
                  </a:txBody>
                  <a:tcPr/>
                </a:tc>
                <a:tc>
                  <a:txBody>
                    <a:bodyPr/>
                    <a:lstStyle/>
                    <a:p>
                      <a:pPr algn="ctr"/>
                      <a:r>
                        <a:rPr lang="tr-TR" sz="2000" dirty="0" smtClean="0">
                          <a:solidFill>
                            <a:schemeClr val="bg2"/>
                          </a:solidFill>
                          <a:latin typeface="Arial Narrow" pitchFamily="34" charset="0"/>
                        </a:rPr>
                        <a:t>Nokta</a:t>
                      </a:r>
                      <a:r>
                        <a:rPr lang="tr-TR" sz="2000" baseline="0" dirty="0" smtClean="0">
                          <a:solidFill>
                            <a:schemeClr val="bg2"/>
                          </a:solidFill>
                          <a:latin typeface="Arial Narrow" pitchFamily="34" charset="0"/>
                        </a:rPr>
                        <a:t> Ebadı (mm)</a:t>
                      </a:r>
                      <a:endParaRPr lang="tr-TR" sz="2000" dirty="0">
                        <a:solidFill>
                          <a:schemeClr val="bg2"/>
                        </a:solidFill>
                        <a:latin typeface="Arial Narrow" pitchFamily="34" charset="0"/>
                      </a:endParaRPr>
                    </a:p>
                  </a:txBody>
                  <a:tcPr/>
                </a:tc>
                <a:tc>
                  <a:txBody>
                    <a:bodyPr/>
                    <a:lstStyle/>
                    <a:p>
                      <a:pPr algn="ctr"/>
                      <a:r>
                        <a:rPr lang="tr-TR" sz="2000" b="1" dirty="0" err="1" smtClean="0">
                          <a:solidFill>
                            <a:schemeClr val="bg2"/>
                          </a:solidFill>
                          <a:latin typeface="Arial Narrow" pitchFamily="34" charset="0"/>
                        </a:rPr>
                        <a:t>Puls</a:t>
                      </a:r>
                      <a:r>
                        <a:rPr lang="tr-TR" sz="2000" b="1" baseline="0" dirty="0" smtClean="0">
                          <a:solidFill>
                            <a:schemeClr val="bg2"/>
                          </a:solidFill>
                          <a:latin typeface="Arial Narrow" pitchFamily="34" charset="0"/>
                        </a:rPr>
                        <a:t> Süresi</a:t>
                      </a:r>
                    </a:p>
                    <a:p>
                      <a:pPr algn="ctr"/>
                      <a:r>
                        <a:rPr lang="tr-TR" sz="2000" b="1" baseline="0" dirty="0" smtClean="0">
                          <a:solidFill>
                            <a:schemeClr val="bg2"/>
                          </a:solidFill>
                          <a:latin typeface="Arial Narrow" pitchFamily="34" charset="0"/>
                        </a:rPr>
                        <a:t>(</a:t>
                      </a:r>
                      <a:r>
                        <a:rPr lang="tr-TR" sz="2000" b="1" baseline="0" dirty="0" err="1" smtClean="0">
                          <a:solidFill>
                            <a:schemeClr val="bg2"/>
                          </a:solidFill>
                          <a:latin typeface="Arial Narrow" pitchFamily="34" charset="0"/>
                        </a:rPr>
                        <a:t>ms</a:t>
                      </a:r>
                      <a:r>
                        <a:rPr lang="tr-TR" sz="2000" b="1" baseline="0" dirty="0" smtClean="0">
                          <a:solidFill>
                            <a:schemeClr val="bg2"/>
                          </a:solidFill>
                          <a:latin typeface="Arial Narrow" pitchFamily="34" charset="0"/>
                        </a:rPr>
                        <a:t>)</a:t>
                      </a:r>
                      <a:endParaRPr lang="tr-TR" sz="2000" b="1" dirty="0" smtClean="0">
                        <a:solidFill>
                          <a:schemeClr val="bg2"/>
                        </a:solidFill>
                        <a:latin typeface="Arial Narrow" pitchFamily="34" charset="0"/>
                      </a:endParaRPr>
                    </a:p>
                  </a:txBody>
                  <a:tcPr/>
                </a:tc>
                <a:tc>
                  <a:txBody>
                    <a:bodyPr/>
                    <a:lstStyle/>
                    <a:p>
                      <a:pPr algn="ctr"/>
                      <a:r>
                        <a:rPr lang="tr-TR" sz="2000" b="1" dirty="0" smtClean="0">
                          <a:solidFill>
                            <a:schemeClr val="bg2"/>
                          </a:solidFill>
                          <a:latin typeface="Arial Narrow" pitchFamily="34" charset="0"/>
                        </a:rPr>
                        <a:t>Dozaj </a:t>
                      </a:r>
                    </a:p>
                    <a:p>
                      <a:pPr algn="ctr"/>
                      <a:r>
                        <a:rPr lang="tr-TR" sz="2000" b="1" dirty="0" smtClean="0">
                          <a:solidFill>
                            <a:schemeClr val="bg2"/>
                          </a:solidFill>
                          <a:latin typeface="Arial Narrow" pitchFamily="34" charset="0"/>
                        </a:rPr>
                        <a:t>J/</a:t>
                      </a:r>
                      <a:r>
                        <a:rPr lang="tr-TR" sz="2000" b="1" dirty="0" smtClean="0">
                          <a:solidFill>
                            <a:schemeClr val="bg2"/>
                          </a:solidFill>
                          <a:effectLst>
                            <a:outerShdw blurRad="38100" dist="38100" dir="2700000" algn="tl">
                              <a:srgbClr val="C0C0C0"/>
                            </a:outerShdw>
                          </a:effectLst>
                          <a:latin typeface="Arial Narrow" pitchFamily="34" charset="0"/>
                        </a:rPr>
                        <a:t>c</a:t>
                      </a:r>
                      <a:r>
                        <a:rPr lang="en-US" sz="2000" b="1" dirty="0" smtClean="0">
                          <a:solidFill>
                            <a:schemeClr val="bg2"/>
                          </a:solidFill>
                          <a:effectLst>
                            <a:outerShdw blurRad="38100" dist="38100" dir="2700000" algn="tl">
                              <a:srgbClr val="C0C0C0"/>
                            </a:outerShdw>
                          </a:effectLst>
                          <a:latin typeface="Arial Narrow" pitchFamily="34" charset="0"/>
                        </a:rPr>
                        <a:t>m</a:t>
                      </a:r>
                      <a:r>
                        <a:rPr lang="en-US" sz="2000" b="1" baseline="30000" dirty="0" smtClean="0">
                          <a:solidFill>
                            <a:schemeClr val="bg2"/>
                          </a:solidFill>
                          <a:effectLst>
                            <a:outerShdw blurRad="38100" dist="38100" dir="2700000" algn="tl">
                              <a:srgbClr val="C0C0C0"/>
                            </a:outerShdw>
                          </a:effectLst>
                          <a:latin typeface="Arial Narrow" pitchFamily="34" charset="0"/>
                        </a:rPr>
                        <a:t>2</a:t>
                      </a:r>
                      <a:endParaRPr lang="tr-TR" sz="2000" b="1" dirty="0">
                        <a:solidFill>
                          <a:schemeClr val="bg2"/>
                        </a:solidFill>
                        <a:latin typeface="Arial Narrow" pitchFamily="34" charset="0"/>
                      </a:endParaRPr>
                    </a:p>
                  </a:txBody>
                  <a:tcPr/>
                </a:tc>
                <a:tc>
                  <a:txBody>
                    <a:bodyPr/>
                    <a:lstStyle/>
                    <a:p>
                      <a:pPr algn="ctr"/>
                      <a:r>
                        <a:rPr lang="tr-TR" sz="2000" dirty="0" smtClean="0">
                          <a:solidFill>
                            <a:schemeClr val="bg2"/>
                          </a:solidFill>
                          <a:latin typeface="Arial Narrow" pitchFamily="34" charset="0"/>
                        </a:rPr>
                        <a:t>DCD</a:t>
                      </a:r>
                    </a:p>
                    <a:p>
                      <a:pPr algn="ctr"/>
                      <a:r>
                        <a:rPr lang="tr-TR" sz="2000" dirty="0" smtClean="0">
                          <a:solidFill>
                            <a:schemeClr val="bg2"/>
                          </a:solidFill>
                          <a:latin typeface="Arial Narrow" pitchFamily="34" charset="0"/>
                        </a:rPr>
                        <a:t>(</a:t>
                      </a:r>
                      <a:r>
                        <a:rPr lang="tr-TR" sz="2000" dirty="0" err="1" smtClean="0">
                          <a:solidFill>
                            <a:schemeClr val="bg2"/>
                          </a:solidFill>
                          <a:latin typeface="Arial Narrow" pitchFamily="34" charset="0"/>
                        </a:rPr>
                        <a:t>ms</a:t>
                      </a:r>
                      <a:r>
                        <a:rPr lang="tr-TR" sz="2000" dirty="0" smtClean="0">
                          <a:solidFill>
                            <a:schemeClr val="bg2"/>
                          </a:solidFill>
                          <a:latin typeface="Arial Narrow" pitchFamily="34" charset="0"/>
                        </a:rPr>
                        <a:t>)</a:t>
                      </a:r>
                      <a:endParaRPr lang="tr-TR" sz="2000" dirty="0">
                        <a:solidFill>
                          <a:schemeClr val="bg2"/>
                        </a:solidFill>
                        <a:latin typeface="Arial Narrow"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dirty="0" smtClean="0">
                          <a:solidFill>
                            <a:schemeClr val="bg2"/>
                          </a:solidFill>
                          <a:latin typeface="Arial Narrow" pitchFamily="34" charset="0"/>
                        </a:rPr>
                        <a:t>Tekrar</a:t>
                      </a:r>
                      <a:r>
                        <a:rPr lang="tr-TR" sz="2000" baseline="0" dirty="0" smtClean="0">
                          <a:solidFill>
                            <a:schemeClr val="bg2"/>
                          </a:solidFill>
                          <a:latin typeface="Arial Narrow" pitchFamily="34" charset="0"/>
                        </a:rPr>
                        <a:t> Tedavisi </a:t>
                      </a:r>
                      <a:endParaRPr lang="tr-TR" sz="2000" dirty="0" smtClean="0">
                        <a:solidFill>
                          <a:schemeClr val="bg2"/>
                        </a:solidFill>
                        <a:latin typeface="Arial Narrow" pitchFamily="34" charset="0"/>
                      </a:endParaRPr>
                    </a:p>
                    <a:p>
                      <a:endParaRPr lang="tr-TR" sz="2000" b="1" dirty="0">
                        <a:solidFill>
                          <a:schemeClr val="bg2"/>
                        </a:solidFill>
                        <a:latin typeface="Arial Narrow" pitchFamily="34" charset="0"/>
                      </a:endParaRPr>
                    </a:p>
                  </a:txBody>
                  <a:tcPr/>
                </a:tc>
              </a:tr>
              <a:tr h="1915968">
                <a:tc>
                  <a:txBody>
                    <a:bodyPr/>
                    <a:lstStyle/>
                    <a:p>
                      <a:pPr algn="ctr"/>
                      <a:r>
                        <a:rPr lang="tr-TR" sz="2000" baseline="0" dirty="0" smtClean="0">
                          <a:solidFill>
                            <a:schemeClr val="bg2"/>
                          </a:solidFill>
                          <a:latin typeface="Arial Narrow" pitchFamily="34" charset="0"/>
                        </a:rPr>
                        <a:t> Yüz ve boyun</a:t>
                      </a:r>
                    </a:p>
                  </a:txBody>
                  <a:tcPr/>
                </a:tc>
                <a:tc>
                  <a:txBody>
                    <a:bodyPr/>
                    <a:lstStyle/>
                    <a:p>
                      <a:pPr algn="ctr"/>
                      <a:endParaRPr lang="tr-TR" sz="2000" dirty="0" smtClean="0">
                        <a:solidFill>
                          <a:schemeClr val="bg2"/>
                        </a:solidFill>
                        <a:latin typeface="Arial Narrow" pitchFamily="34" charset="0"/>
                      </a:endParaRPr>
                    </a:p>
                    <a:p>
                      <a:pPr algn="ctr"/>
                      <a:r>
                        <a:rPr lang="tr-TR" sz="2000" dirty="0" smtClean="0">
                          <a:solidFill>
                            <a:schemeClr val="bg2"/>
                          </a:solidFill>
                          <a:latin typeface="Arial Narrow" pitchFamily="34" charset="0"/>
                        </a:rPr>
                        <a:t>10</a:t>
                      </a:r>
                    </a:p>
                    <a:p>
                      <a:pPr algn="ctr"/>
                      <a:endParaRPr lang="tr-TR" sz="2000" dirty="0">
                        <a:solidFill>
                          <a:schemeClr val="bg2"/>
                        </a:solidFill>
                        <a:latin typeface="Arial Narrow" pitchFamily="34" charset="0"/>
                      </a:endParaRPr>
                    </a:p>
                  </a:txBody>
                  <a:tcPr/>
                </a:tc>
                <a:tc>
                  <a:txBody>
                    <a:bodyPr/>
                    <a:lstStyle/>
                    <a:p>
                      <a:pPr algn="ctr"/>
                      <a:endParaRPr lang="tr-TR" sz="2000" dirty="0" smtClean="0">
                        <a:solidFill>
                          <a:schemeClr val="bg2"/>
                        </a:solidFill>
                        <a:latin typeface="Arial Narrow" pitchFamily="34" charset="0"/>
                      </a:endParaRPr>
                    </a:p>
                    <a:p>
                      <a:pPr algn="ctr"/>
                      <a:r>
                        <a:rPr lang="tr-TR" sz="2000" dirty="0" smtClean="0">
                          <a:solidFill>
                            <a:schemeClr val="bg2"/>
                          </a:solidFill>
                          <a:latin typeface="Arial Narrow" pitchFamily="34" charset="0"/>
                        </a:rPr>
                        <a:t>50</a:t>
                      </a:r>
                      <a:endParaRPr lang="tr-TR" sz="2000" dirty="0">
                        <a:solidFill>
                          <a:schemeClr val="bg2"/>
                        </a:solidFill>
                        <a:latin typeface="Arial Narrow" pitchFamily="34" charset="0"/>
                      </a:endParaRPr>
                    </a:p>
                  </a:txBody>
                  <a:tcPr/>
                </a:tc>
                <a:tc>
                  <a:txBody>
                    <a:bodyPr/>
                    <a:lstStyle/>
                    <a:p>
                      <a:pPr algn="ctr"/>
                      <a:endParaRPr lang="tr-TR" sz="2000" dirty="0" smtClean="0">
                        <a:solidFill>
                          <a:schemeClr val="bg2"/>
                        </a:solidFill>
                        <a:latin typeface="Arial Narrow" pitchFamily="34" charset="0"/>
                      </a:endParaRPr>
                    </a:p>
                    <a:p>
                      <a:pPr algn="ctr"/>
                      <a:r>
                        <a:rPr lang="tr-TR" sz="2000" dirty="0" smtClean="0">
                          <a:solidFill>
                            <a:schemeClr val="bg2"/>
                          </a:solidFill>
                          <a:latin typeface="Arial Narrow" pitchFamily="34" charset="0"/>
                        </a:rPr>
                        <a:t>50</a:t>
                      </a:r>
                      <a:endParaRPr lang="tr-TR" sz="2000" dirty="0">
                        <a:solidFill>
                          <a:schemeClr val="bg2"/>
                        </a:solidFill>
                        <a:latin typeface="Arial Narrow" pitchFamily="34" charset="0"/>
                      </a:endParaRPr>
                    </a:p>
                  </a:txBody>
                  <a:tcPr/>
                </a:tc>
                <a:tc>
                  <a:txBody>
                    <a:bodyPr/>
                    <a:lstStyle/>
                    <a:p>
                      <a:endParaRPr lang="tr-TR" sz="2000" dirty="0" smtClean="0">
                        <a:solidFill>
                          <a:schemeClr val="bg2"/>
                        </a:solidFill>
                        <a:latin typeface="Arial Narrow" pitchFamily="34" charset="0"/>
                      </a:endParaRPr>
                    </a:p>
                    <a:p>
                      <a:r>
                        <a:rPr lang="tr-TR" sz="2000" dirty="0" smtClean="0">
                          <a:solidFill>
                            <a:schemeClr val="bg2"/>
                          </a:solidFill>
                          <a:latin typeface="Arial Narrow" pitchFamily="34" charset="0"/>
                        </a:rPr>
                        <a:t>    40/20/0</a:t>
                      </a:r>
                      <a:endParaRPr lang="tr-TR" sz="2000" dirty="0">
                        <a:solidFill>
                          <a:schemeClr val="bg2"/>
                        </a:solidFill>
                        <a:latin typeface="Arial Narrow" pitchFamily="34" charset="0"/>
                      </a:endParaRPr>
                    </a:p>
                  </a:txBody>
                  <a:tcPr/>
                </a:tc>
                <a:tc>
                  <a:txBody>
                    <a:bodyPr/>
                    <a:lstStyle/>
                    <a:p>
                      <a:r>
                        <a:rPr lang="tr-TR" sz="2000" dirty="0" smtClean="0">
                          <a:solidFill>
                            <a:schemeClr val="bg2"/>
                          </a:solidFill>
                          <a:latin typeface="Arial Narrow" pitchFamily="34" charset="0"/>
                        </a:rPr>
                        <a:t>Aylık dönemlerde</a:t>
                      </a:r>
                      <a:r>
                        <a:rPr lang="tr-TR" sz="2000" baseline="0" dirty="0" smtClean="0">
                          <a:solidFill>
                            <a:schemeClr val="bg2"/>
                          </a:solidFill>
                          <a:latin typeface="Arial Narrow" pitchFamily="34" charset="0"/>
                        </a:rPr>
                        <a:t> 4-5 tekrar</a:t>
                      </a:r>
                      <a:endParaRPr lang="tr-TR" sz="2000" dirty="0">
                        <a:solidFill>
                          <a:schemeClr val="bg2"/>
                        </a:solidFill>
                        <a:latin typeface="Arial Narrow" pitchFamily="34" charset="0"/>
                      </a:endParaRPr>
                    </a:p>
                  </a:txBody>
                  <a:tcPr/>
                </a:tc>
              </a:tr>
              <a:tr h="1733494">
                <a:tc>
                  <a:txBody>
                    <a:bodyPr/>
                    <a:lstStyle/>
                    <a:p>
                      <a:pPr algn="ctr"/>
                      <a:endParaRPr lang="tr-TR" sz="2000" dirty="0" smtClean="0">
                        <a:solidFill>
                          <a:schemeClr val="bg2"/>
                        </a:solidFill>
                        <a:latin typeface="Arial Narrow" pitchFamily="34" charset="0"/>
                      </a:endParaRPr>
                    </a:p>
                    <a:p>
                      <a:pPr algn="ctr"/>
                      <a:r>
                        <a:rPr lang="tr-TR" sz="2000" dirty="0" smtClean="0">
                          <a:solidFill>
                            <a:schemeClr val="bg2"/>
                          </a:solidFill>
                          <a:latin typeface="Arial Narrow" pitchFamily="34" charset="0"/>
                        </a:rPr>
                        <a:t>Alın</a:t>
                      </a:r>
                      <a:endParaRPr lang="tr-TR" sz="2000" dirty="0">
                        <a:solidFill>
                          <a:schemeClr val="bg2"/>
                        </a:solidFill>
                        <a:latin typeface="Arial Narrow" pitchFamily="34" charset="0"/>
                      </a:endParaRPr>
                    </a:p>
                  </a:txBody>
                  <a:tcPr/>
                </a:tc>
                <a:tc>
                  <a:txBody>
                    <a:bodyPr/>
                    <a:lstStyle/>
                    <a:p>
                      <a:pPr algn="ctr"/>
                      <a:endParaRPr lang="tr-TR" sz="2000" dirty="0" smtClean="0">
                        <a:solidFill>
                          <a:schemeClr val="bg2"/>
                        </a:solidFill>
                        <a:latin typeface="Arial Narrow" pitchFamily="34" charset="0"/>
                      </a:endParaRPr>
                    </a:p>
                    <a:p>
                      <a:pPr algn="ctr"/>
                      <a:r>
                        <a:rPr lang="tr-TR" sz="2000" dirty="0" smtClean="0">
                          <a:solidFill>
                            <a:schemeClr val="bg2"/>
                          </a:solidFill>
                          <a:latin typeface="Arial Narrow" pitchFamily="34" charset="0"/>
                        </a:rPr>
                        <a:t>10</a:t>
                      </a:r>
                    </a:p>
                    <a:p>
                      <a:pPr algn="ctr"/>
                      <a:endParaRPr lang="tr-TR" sz="2000" dirty="0">
                        <a:solidFill>
                          <a:schemeClr val="bg2"/>
                        </a:solidFill>
                        <a:latin typeface="Arial Narrow" pitchFamily="34" charset="0"/>
                      </a:endParaRPr>
                    </a:p>
                  </a:txBody>
                  <a:tcPr/>
                </a:tc>
                <a:tc>
                  <a:txBody>
                    <a:bodyPr/>
                    <a:lstStyle/>
                    <a:p>
                      <a:pPr algn="ctr"/>
                      <a:endParaRPr lang="tr-TR" sz="2000" dirty="0" smtClean="0">
                        <a:solidFill>
                          <a:schemeClr val="bg2"/>
                        </a:solidFill>
                        <a:latin typeface="Arial Narrow" pitchFamily="34" charset="0"/>
                      </a:endParaRPr>
                    </a:p>
                    <a:p>
                      <a:pPr algn="ctr"/>
                      <a:r>
                        <a:rPr lang="tr-TR" sz="2000" dirty="0" smtClean="0">
                          <a:solidFill>
                            <a:schemeClr val="bg2"/>
                          </a:solidFill>
                          <a:latin typeface="Arial Narrow" pitchFamily="34" charset="0"/>
                        </a:rPr>
                        <a:t>50</a:t>
                      </a:r>
                      <a:endParaRPr lang="tr-TR" sz="2000" dirty="0">
                        <a:solidFill>
                          <a:schemeClr val="bg2"/>
                        </a:solidFill>
                        <a:latin typeface="Arial Narrow" pitchFamily="34" charset="0"/>
                      </a:endParaRPr>
                    </a:p>
                  </a:txBody>
                  <a:tcPr/>
                </a:tc>
                <a:tc>
                  <a:txBody>
                    <a:bodyPr/>
                    <a:lstStyle/>
                    <a:p>
                      <a:pPr algn="ctr"/>
                      <a:endParaRPr lang="tr-TR" sz="2000" dirty="0" smtClean="0">
                        <a:solidFill>
                          <a:schemeClr val="bg2"/>
                        </a:solidFill>
                        <a:latin typeface="Arial Narrow" pitchFamily="34" charset="0"/>
                      </a:endParaRPr>
                    </a:p>
                    <a:p>
                      <a:pPr algn="ctr"/>
                      <a:r>
                        <a:rPr lang="tr-TR" sz="2000" dirty="0" smtClean="0">
                          <a:solidFill>
                            <a:schemeClr val="bg2"/>
                          </a:solidFill>
                          <a:latin typeface="Arial Narrow" pitchFamily="34" charset="0"/>
                        </a:rPr>
                        <a:t>40-50</a:t>
                      </a:r>
                      <a:endParaRPr lang="tr-TR" sz="2000" dirty="0">
                        <a:solidFill>
                          <a:schemeClr val="bg2"/>
                        </a:solidFill>
                        <a:latin typeface="Arial Narrow" pitchFamily="34" charset="0"/>
                      </a:endParaRPr>
                    </a:p>
                  </a:txBody>
                  <a:tcPr/>
                </a:tc>
                <a:tc>
                  <a:txBody>
                    <a:bodyPr/>
                    <a:lstStyle/>
                    <a:p>
                      <a:endParaRPr lang="tr-TR" sz="2000" dirty="0" smtClean="0">
                        <a:solidFill>
                          <a:schemeClr val="bg2"/>
                        </a:solidFill>
                        <a:latin typeface="Arial Narrow" pitchFamily="34" charset="0"/>
                      </a:endParaRPr>
                    </a:p>
                    <a:p>
                      <a:r>
                        <a:rPr lang="tr-TR" sz="2000" baseline="0" dirty="0" smtClean="0">
                          <a:solidFill>
                            <a:schemeClr val="bg2"/>
                          </a:solidFill>
                          <a:latin typeface="Arial Narrow" pitchFamily="34" charset="0"/>
                        </a:rPr>
                        <a:t>          -  </a:t>
                      </a:r>
                      <a:endParaRPr lang="tr-TR" sz="2000" dirty="0">
                        <a:solidFill>
                          <a:schemeClr val="bg2"/>
                        </a:solidFill>
                        <a:latin typeface="Arial Narrow"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dirty="0" smtClean="0">
                          <a:solidFill>
                            <a:schemeClr val="bg2"/>
                          </a:solidFill>
                          <a:latin typeface="Arial Narrow" pitchFamily="34" charset="0"/>
                        </a:rPr>
                        <a:t>Aylık dönemlerde</a:t>
                      </a:r>
                      <a:r>
                        <a:rPr lang="tr-TR" sz="2000" baseline="0" dirty="0" smtClean="0">
                          <a:solidFill>
                            <a:schemeClr val="bg2"/>
                          </a:solidFill>
                          <a:latin typeface="Arial Narrow" pitchFamily="34" charset="0"/>
                        </a:rPr>
                        <a:t> 4-5 tekrar</a:t>
                      </a:r>
                      <a:endParaRPr lang="tr-TR" sz="2000" dirty="0" smtClean="0">
                        <a:solidFill>
                          <a:schemeClr val="bg2"/>
                        </a:solidFill>
                        <a:latin typeface="Arial Narrow" pitchFamily="34" charset="0"/>
                      </a:endParaRPr>
                    </a:p>
                    <a:p>
                      <a:endParaRPr lang="tr-TR" sz="2000" dirty="0">
                        <a:solidFill>
                          <a:schemeClr val="bg2"/>
                        </a:solidFill>
                        <a:latin typeface="Arial Narrow" pitchFamily="34" charset="0"/>
                      </a:endParaRPr>
                    </a:p>
                  </a:txBody>
                  <a:tcPr/>
                </a:tc>
              </a:tr>
            </a:tbl>
          </a:graphicData>
        </a:graphic>
      </p:graphicFrame>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bwMode="auto">
          <a:xfrm>
            <a:off x="457200" y="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sz="4000" dirty="0" smtClean="0">
                <a:latin typeface="Arial Narrow" pitchFamily="34" charset="0"/>
              </a:rPr>
              <a:t/>
            </a:r>
            <a:br>
              <a:rPr lang="en-US" sz="4000" dirty="0" smtClean="0">
                <a:latin typeface="Arial Narrow" pitchFamily="34" charset="0"/>
              </a:rPr>
            </a:br>
            <a:r>
              <a:rPr lang="tr-TR" dirty="0" smtClean="0">
                <a:solidFill>
                  <a:srgbClr val="AC0056"/>
                </a:solidFill>
                <a:latin typeface="Arial Narrow" pitchFamily="34" charset="0"/>
              </a:rPr>
              <a:t>Sonuç Olarak</a:t>
            </a:r>
            <a:r>
              <a:rPr lang="en-US" dirty="0" smtClean="0">
                <a:solidFill>
                  <a:srgbClr val="AC0056"/>
                </a:solidFill>
                <a:latin typeface="Arial Narrow" pitchFamily="34" charset="0"/>
              </a:rPr>
              <a:t>?</a:t>
            </a:r>
            <a:endParaRPr lang="en-US" dirty="0" smtClean="0">
              <a:latin typeface="Arial Narrow" pitchFamily="34" charset="0"/>
            </a:endParaRPr>
          </a:p>
        </p:txBody>
      </p:sp>
      <p:pic>
        <p:nvPicPr>
          <p:cNvPr id="162819" name="Picture 3" descr="IR THerm"/>
          <p:cNvPicPr>
            <a:picLocks noGrp="1" noChangeAspect="1" noChangeArrowheads="1"/>
          </p:cNvPicPr>
          <p:nvPr>
            <p:ph sz="half" idx="1"/>
          </p:nvPr>
        </p:nvPicPr>
        <p:blipFill>
          <a:blip r:embed="rId2" cstate="print"/>
          <a:srcRect/>
          <a:stretch>
            <a:fillRect/>
          </a:stretch>
        </p:blipFill>
        <p:spPr bwMode="auto">
          <a:xfrm>
            <a:off x="457200" y="1843088"/>
            <a:ext cx="4038600" cy="4038600"/>
          </a:xfrm>
          <a:noFill/>
          <a:ln>
            <a:miter lim="800000"/>
            <a:headEnd/>
            <a:tailEnd/>
          </a:ln>
        </p:spPr>
      </p:pic>
      <p:sp>
        <p:nvSpPr>
          <p:cNvPr id="162820" name="Rectangle 4"/>
          <p:cNvSpPr>
            <a:spLocks noGrp="1" noChangeArrowheads="1"/>
          </p:cNvSpPr>
          <p:nvPr>
            <p:ph type="body" sz="half" idx="2"/>
          </p:nvPr>
        </p:nvSpPr>
        <p:spPr bwMode="auto">
          <a:xfrm>
            <a:off x="3733800" y="1524000"/>
            <a:ext cx="5105400" cy="4525962"/>
          </a:xfrm>
          <a:noFill/>
          <a:ln>
            <a:miter lim="800000"/>
            <a:headEnd/>
            <a:tailEnd/>
          </a:ln>
        </p:spPr>
        <p:txBody>
          <a:bodyPr vert="horz" wrap="square" lIns="91440" tIns="45720" rIns="91440" bIns="45720" numCol="1" anchor="t" anchorCtr="0" compatLnSpc="1">
            <a:prstTxWarp prst="textNoShape">
              <a:avLst/>
            </a:prstTxWarp>
          </a:bodyPr>
          <a:lstStyle/>
          <a:p>
            <a:pPr algn="just">
              <a:lnSpc>
                <a:spcPct val="90000"/>
              </a:lnSpc>
            </a:pPr>
            <a:r>
              <a:rPr lang="en-US" sz="3600" dirty="0" smtClean="0">
                <a:solidFill>
                  <a:schemeClr val="bg2"/>
                </a:solidFill>
                <a:latin typeface="Arial Narrow" pitchFamily="34" charset="0"/>
              </a:rPr>
              <a:t>Infra-Red T</a:t>
            </a:r>
            <a:r>
              <a:rPr lang="tr-TR" sz="3600" dirty="0" err="1" smtClean="0">
                <a:solidFill>
                  <a:schemeClr val="bg2"/>
                </a:solidFill>
                <a:latin typeface="Arial Narrow" pitchFamily="34" charset="0"/>
              </a:rPr>
              <a:t>ermometre</a:t>
            </a:r>
            <a:r>
              <a:rPr lang="tr-TR" sz="3600" dirty="0" smtClean="0">
                <a:solidFill>
                  <a:schemeClr val="bg2"/>
                </a:solidFill>
                <a:latin typeface="Arial Narrow" pitchFamily="34" charset="0"/>
              </a:rPr>
              <a:t> ısıyı </a:t>
            </a:r>
            <a:r>
              <a:rPr lang="en-US" sz="3600" dirty="0" smtClean="0">
                <a:solidFill>
                  <a:schemeClr val="bg2"/>
                </a:solidFill>
                <a:latin typeface="Arial Narrow" pitchFamily="34" charset="0"/>
              </a:rPr>
              <a:t>40°-44° C</a:t>
            </a:r>
            <a:r>
              <a:rPr lang="tr-TR" sz="3600" dirty="0" smtClean="0">
                <a:solidFill>
                  <a:schemeClr val="bg2"/>
                </a:solidFill>
                <a:latin typeface="Arial Narrow" pitchFamily="34" charset="0"/>
              </a:rPr>
              <a:t> kontrol etmemizi sağlar.</a:t>
            </a:r>
            <a:endParaRPr lang="en-US" sz="3600" dirty="0" smtClean="0">
              <a:solidFill>
                <a:schemeClr val="bg2"/>
              </a:solidFill>
              <a:latin typeface="Arial Narrow" pitchFamily="34" charset="0"/>
            </a:endParaRPr>
          </a:p>
          <a:p>
            <a:pPr algn="just">
              <a:lnSpc>
                <a:spcPct val="90000"/>
              </a:lnSpc>
            </a:pPr>
            <a:r>
              <a:rPr lang="tr-TR" sz="3600" dirty="0" smtClean="0">
                <a:solidFill>
                  <a:schemeClr val="bg2"/>
                </a:solidFill>
                <a:latin typeface="Arial Narrow" pitchFamily="34" charset="0"/>
              </a:rPr>
              <a:t>Deri sıcaklığı en fazla </a:t>
            </a:r>
            <a:r>
              <a:rPr lang="en-US" sz="3600" dirty="0" smtClean="0">
                <a:solidFill>
                  <a:schemeClr val="bg2"/>
                </a:solidFill>
                <a:latin typeface="Arial Narrow" pitchFamily="34" charset="0"/>
              </a:rPr>
              <a:t>65° C</a:t>
            </a:r>
            <a:r>
              <a:rPr lang="tr-TR" sz="3600" dirty="0" smtClean="0">
                <a:solidFill>
                  <a:schemeClr val="bg2"/>
                </a:solidFill>
                <a:latin typeface="Arial Narrow" pitchFamily="34" charset="0"/>
              </a:rPr>
              <a:t> olmalıdır.</a:t>
            </a:r>
            <a:endParaRPr lang="en-US" sz="3600" dirty="0" smtClean="0">
              <a:solidFill>
                <a:schemeClr val="bg2"/>
              </a:solidFill>
              <a:latin typeface="Arial Narrow" pitchFamily="34" charset="0"/>
            </a:endParaRPr>
          </a:p>
          <a:p>
            <a:pPr algn="just">
              <a:lnSpc>
                <a:spcPct val="90000"/>
              </a:lnSpc>
            </a:pPr>
            <a:r>
              <a:rPr lang="tr-TR" sz="3600" dirty="0" smtClean="0">
                <a:solidFill>
                  <a:schemeClr val="bg2"/>
                </a:solidFill>
                <a:latin typeface="Arial Narrow" pitchFamily="34" charset="0"/>
              </a:rPr>
              <a:t>Bu sıcaklık </a:t>
            </a:r>
            <a:r>
              <a:rPr lang="tr-TR" sz="3600" dirty="0" err="1" smtClean="0">
                <a:solidFill>
                  <a:schemeClr val="bg2"/>
                </a:solidFill>
                <a:latin typeface="Arial Narrow" pitchFamily="34" charset="0"/>
              </a:rPr>
              <a:t>kolajen</a:t>
            </a:r>
            <a:r>
              <a:rPr lang="tr-TR" sz="3600" dirty="0" smtClean="0">
                <a:solidFill>
                  <a:schemeClr val="bg2"/>
                </a:solidFill>
                <a:latin typeface="Arial Narrow" pitchFamily="34" charset="0"/>
              </a:rPr>
              <a:t> düzenlemesi için gereklidir.</a:t>
            </a:r>
            <a:endParaRPr lang="en-US" sz="3600" dirty="0" smtClean="0">
              <a:solidFill>
                <a:schemeClr val="bg2"/>
              </a:solidFill>
              <a:latin typeface="Arial Narrow" pitchFamily="34" charset="0"/>
            </a:endParaRP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itle 1"/>
          <p:cNvSpPr>
            <a:spLocks noGrp="1"/>
          </p:cNvSpPr>
          <p:nvPr>
            <p:ph type="title"/>
          </p:nvPr>
        </p:nvSpPr>
        <p:spPr bwMode="auto">
          <a:xfrm>
            <a:off x="381000" y="685800"/>
            <a:ext cx="8229600" cy="1036638"/>
          </a:xfrm>
          <a:noFill/>
          <a:ln>
            <a:miter lim="800000"/>
            <a:headEnd/>
            <a:tailEnd/>
          </a:ln>
        </p:spPr>
        <p:txBody>
          <a:bodyPr vert="horz" wrap="square" lIns="91440" tIns="45720" rIns="91440" bIns="45720" numCol="1" anchor="t" anchorCtr="0" compatLnSpc="1">
            <a:prstTxWarp prst="textNoShape">
              <a:avLst/>
            </a:prstTxWarp>
          </a:bodyPr>
          <a:lstStyle/>
          <a:p>
            <a:r>
              <a:rPr lang="tr-TR" dirty="0" smtClean="0">
                <a:solidFill>
                  <a:srgbClr val="AC0056"/>
                </a:solidFill>
                <a:latin typeface="Arial Narrow" pitchFamily="34" charset="0"/>
              </a:rPr>
              <a:t>DCD Soğutma Sistemi</a:t>
            </a:r>
            <a:endParaRPr lang="tr-TR" dirty="0" smtClean="0"/>
          </a:p>
        </p:txBody>
      </p:sp>
      <p:sp>
        <p:nvSpPr>
          <p:cNvPr id="7171" name="TextBox 4"/>
          <p:cNvSpPr txBox="1">
            <a:spLocks noChangeArrowheads="1"/>
          </p:cNvSpPr>
          <p:nvPr/>
        </p:nvSpPr>
        <p:spPr bwMode="auto">
          <a:xfrm>
            <a:off x="457200" y="4343400"/>
            <a:ext cx="8153400" cy="2308324"/>
          </a:xfrm>
          <a:prstGeom prst="rect">
            <a:avLst/>
          </a:prstGeom>
          <a:noFill/>
          <a:ln w="9525">
            <a:noFill/>
            <a:miter lim="800000"/>
            <a:headEnd/>
            <a:tailEnd/>
          </a:ln>
        </p:spPr>
        <p:txBody>
          <a:bodyPr>
            <a:spAutoFit/>
          </a:bodyPr>
          <a:lstStyle/>
          <a:p>
            <a:pPr algn="just"/>
            <a:r>
              <a:rPr lang="tr-TR" sz="3600" dirty="0">
                <a:solidFill>
                  <a:schemeClr val="bg2"/>
                </a:solidFill>
                <a:latin typeface="Arial Narrow" pitchFamily="34" charset="0"/>
              </a:rPr>
              <a:t>Candela’nın patentli tasarımı olan Dynamic Cooling Device (DCD), sürekli ve epidermal soğutma ile hastalara benzersiz bir konfor sağlar.</a:t>
            </a:r>
          </a:p>
        </p:txBody>
      </p:sp>
      <p:pic>
        <p:nvPicPr>
          <p:cNvPr id="7172" name="Picture 3"/>
          <p:cNvPicPr>
            <a:picLocks noChangeAspect="1" noChangeArrowheads="1"/>
          </p:cNvPicPr>
          <p:nvPr/>
        </p:nvPicPr>
        <p:blipFill>
          <a:blip r:embed="rId2" cstate="print"/>
          <a:srcRect/>
          <a:stretch>
            <a:fillRect/>
          </a:stretch>
        </p:blipFill>
        <p:spPr bwMode="auto">
          <a:xfrm>
            <a:off x="2286000" y="2057400"/>
            <a:ext cx="1600200" cy="2005013"/>
          </a:xfrm>
          <a:prstGeom prst="rect">
            <a:avLst/>
          </a:prstGeom>
          <a:noFill/>
          <a:ln w="9525">
            <a:noFill/>
            <a:miter lim="800000"/>
            <a:headEnd/>
            <a:tailEnd/>
          </a:ln>
        </p:spPr>
      </p:pic>
      <p:pic>
        <p:nvPicPr>
          <p:cNvPr id="7173" name="Picture 4"/>
          <p:cNvPicPr>
            <a:picLocks noChangeAspect="1" noChangeArrowheads="1"/>
          </p:cNvPicPr>
          <p:nvPr/>
        </p:nvPicPr>
        <p:blipFill>
          <a:blip r:embed="rId3" cstate="print"/>
          <a:srcRect/>
          <a:stretch>
            <a:fillRect/>
          </a:stretch>
        </p:blipFill>
        <p:spPr bwMode="auto">
          <a:xfrm>
            <a:off x="4343400" y="2057400"/>
            <a:ext cx="1676400" cy="2005013"/>
          </a:xfrm>
          <a:prstGeom prst="rect">
            <a:avLst/>
          </a:prstGeom>
          <a:noFill/>
          <a:ln w="9525">
            <a:noFill/>
            <a:miter lim="800000"/>
            <a:headEnd/>
            <a:tailEnd/>
          </a:ln>
        </p:spPr>
      </p:pic>
      <p:pic>
        <p:nvPicPr>
          <p:cNvPr id="7174" name="Picture 5"/>
          <p:cNvPicPr>
            <a:picLocks noChangeAspect="1" noChangeArrowheads="1"/>
          </p:cNvPicPr>
          <p:nvPr/>
        </p:nvPicPr>
        <p:blipFill>
          <a:blip r:embed="rId4" cstate="print"/>
          <a:srcRect/>
          <a:stretch>
            <a:fillRect/>
          </a:stretch>
        </p:blipFill>
        <p:spPr bwMode="auto">
          <a:xfrm>
            <a:off x="5638800" y="1295400"/>
            <a:ext cx="1066800" cy="1066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381000" y="762000"/>
            <a:ext cx="8229600" cy="1036638"/>
          </a:xfrm>
          <a:prstGeom prst="rect">
            <a:avLst/>
          </a:prstGeom>
          <a:noFill/>
          <a:ln>
            <a:miter lim="800000"/>
            <a:headEnd/>
            <a:tailEnd/>
          </a:ln>
        </p:spPr>
        <p:txBody>
          <a:bodyPr/>
          <a:lstStyle/>
          <a:p>
            <a:pPr algn="ctr" eaLnBrk="0" hangingPunct="0">
              <a:defRPr/>
            </a:pPr>
            <a:r>
              <a:rPr lang="tr-TR" sz="4400" kern="0" dirty="0">
                <a:solidFill>
                  <a:srgbClr val="AC0056"/>
                </a:solidFill>
                <a:latin typeface="Arial Narrow" pitchFamily="34" charset="0"/>
                <a:ea typeface="+mj-ea"/>
                <a:cs typeface="+mj-cs"/>
              </a:rPr>
              <a:t>Opsiyonel Dynamic Cooling Device</a:t>
            </a:r>
            <a:endParaRPr lang="tr-TR" sz="4400" kern="0" dirty="0">
              <a:solidFill>
                <a:schemeClr val="tx2"/>
              </a:solidFill>
              <a:latin typeface="+mj-lt"/>
              <a:ea typeface="+mj-ea"/>
              <a:cs typeface="+mj-cs"/>
            </a:endParaRPr>
          </a:p>
        </p:txBody>
      </p:sp>
      <p:sp>
        <p:nvSpPr>
          <p:cNvPr id="5" name="Content Placeholder 2"/>
          <p:cNvSpPr txBox="1">
            <a:spLocks/>
          </p:cNvSpPr>
          <p:nvPr/>
        </p:nvSpPr>
        <p:spPr bwMode="auto">
          <a:xfrm>
            <a:off x="457200" y="1828800"/>
            <a:ext cx="8001000" cy="4297363"/>
          </a:xfrm>
          <a:prstGeom prst="rect">
            <a:avLst/>
          </a:prstGeom>
          <a:noFill/>
          <a:ln>
            <a:miter lim="800000"/>
            <a:headEnd/>
            <a:tailEnd/>
          </a:ln>
        </p:spPr>
        <p:txBody>
          <a:bodyPr/>
          <a:lstStyle/>
          <a:p>
            <a:pPr marL="342900" indent="-342900" algn="just">
              <a:spcBef>
                <a:spcPct val="20000"/>
              </a:spcBef>
              <a:buFontTx/>
              <a:buChar char="•"/>
              <a:defRPr/>
            </a:pPr>
            <a:r>
              <a:rPr lang="tr-TR" sz="3600" kern="0" dirty="0">
                <a:solidFill>
                  <a:schemeClr val="bg2"/>
                </a:solidFill>
                <a:latin typeface="Arial Narrow" pitchFamily="34" charset="0"/>
                <a:cs typeface="Times New Roman" pitchFamily="18" charset="0"/>
              </a:rPr>
              <a:t>Laser cihazına entegre kriyojen soğutma sistemi ve mesafe ayarlı başlık</a:t>
            </a:r>
          </a:p>
          <a:p>
            <a:pPr marL="342900" indent="-342900" algn="just">
              <a:spcBef>
                <a:spcPct val="20000"/>
              </a:spcBef>
              <a:defRPr/>
            </a:pPr>
            <a:endParaRPr lang="en-US" sz="3600" kern="0" dirty="0">
              <a:solidFill>
                <a:schemeClr val="bg2"/>
              </a:solidFill>
              <a:latin typeface="Arial Narrow" pitchFamily="34" charset="0"/>
              <a:cs typeface="Times New Roman" pitchFamily="18" charset="0"/>
            </a:endParaRPr>
          </a:p>
        </p:txBody>
      </p:sp>
      <p:graphicFrame>
        <p:nvGraphicFramePr>
          <p:cNvPr id="9" name="Table 8"/>
          <p:cNvGraphicFramePr>
            <a:graphicFrameLocks noGrp="1"/>
          </p:cNvGraphicFramePr>
          <p:nvPr/>
        </p:nvGraphicFramePr>
        <p:xfrm>
          <a:off x="228600" y="3429000"/>
          <a:ext cx="8610600" cy="1889760"/>
        </p:xfrm>
        <a:graphic>
          <a:graphicData uri="http://schemas.openxmlformats.org/drawingml/2006/table">
            <a:tbl>
              <a:tblPr firstRow="1" bandRow="1">
                <a:tableStyleId>{69CF1AB2-1976-4502-BF36-3FF5EA218861}</a:tableStyleId>
              </a:tblPr>
              <a:tblGrid>
                <a:gridCol w="2870200"/>
                <a:gridCol w="5740400"/>
              </a:tblGrid>
              <a:tr h="370840">
                <a:tc>
                  <a:txBody>
                    <a:bodyPr/>
                    <a:lstStyle/>
                    <a:p>
                      <a:r>
                        <a:rPr lang="tr-TR" sz="2000" b="0" dirty="0" smtClean="0">
                          <a:solidFill>
                            <a:schemeClr val="tx1">
                              <a:lumMod val="65000"/>
                              <a:lumOff val="35000"/>
                            </a:schemeClr>
                          </a:solidFill>
                          <a:latin typeface="Arial Narrow" pitchFamily="34" charset="0"/>
                        </a:rPr>
                        <a:t>Cryogen (Kriyojen)</a:t>
                      </a:r>
                      <a:endParaRPr lang="tr-TR" sz="2000" b="0" dirty="0">
                        <a:solidFill>
                          <a:schemeClr val="tx1">
                            <a:lumMod val="65000"/>
                            <a:lumOff val="35000"/>
                          </a:schemeClr>
                        </a:solidFill>
                        <a:latin typeface="Arial Narrow" pitchFamily="34" charset="0"/>
                      </a:endParaRPr>
                    </a:p>
                  </a:txBody>
                  <a:tcPr/>
                </a:tc>
                <a:tc>
                  <a:txBody>
                    <a:bodyPr/>
                    <a:lstStyle/>
                    <a:p>
                      <a:r>
                        <a:rPr lang="tr-TR" sz="2000" b="0" dirty="0" smtClean="0">
                          <a:solidFill>
                            <a:schemeClr val="tx1">
                              <a:lumMod val="65000"/>
                              <a:lumOff val="35000"/>
                            </a:schemeClr>
                          </a:solidFill>
                          <a:latin typeface="Arial Narrow" pitchFamily="34" charset="0"/>
                        </a:rPr>
                        <a:t>HFC</a:t>
                      </a:r>
                      <a:r>
                        <a:rPr lang="tr-TR" sz="2000" b="0" baseline="0" dirty="0" smtClean="0">
                          <a:solidFill>
                            <a:schemeClr val="tx1">
                              <a:lumMod val="65000"/>
                              <a:lumOff val="35000"/>
                            </a:schemeClr>
                          </a:solidFill>
                          <a:latin typeface="Arial Narrow" pitchFamily="34" charset="0"/>
                        </a:rPr>
                        <a:t> 134a</a:t>
                      </a:r>
                      <a:endParaRPr lang="tr-TR" sz="2000" b="0" dirty="0">
                        <a:solidFill>
                          <a:schemeClr val="tx1">
                            <a:lumMod val="65000"/>
                            <a:lumOff val="35000"/>
                          </a:schemeClr>
                        </a:solidFill>
                        <a:latin typeface="Arial Narrow" pitchFamily="34" charset="0"/>
                      </a:endParaRPr>
                    </a:p>
                  </a:txBody>
                  <a:tcPr/>
                </a:tc>
              </a:tr>
              <a:tr h="370840">
                <a:tc>
                  <a:txBody>
                    <a:bodyPr/>
                    <a:lstStyle/>
                    <a:p>
                      <a:r>
                        <a:rPr lang="tr-TR" sz="2000" b="0" dirty="0" smtClean="0">
                          <a:solidFill>
                            <a:schemeClr val="tx1">
                              <a:lumMod val="65000"/>
                              <a:lumOff val="35000"/>
                            </a:schemeClr>
                          </a:solidFill>
                          <a:latin typeface="Arial Narrow" pitchFamily="34" charset="0"/>
                        </a:rPr>
                        <a:t>DCD Püskürtme</a:t>
                      </a:r>
                      <a:r>
                        <a:rPr lang="tr-TR" sz="2000" b="0" baseline="0" dirty="0" smtClean="0">
                          <a:solidFill>
                            <a:schemeClr val="tx1">
                              <a:lumMod val="65000"/>
                              <a:lumOff val="35000"/>
                            </a:schemeClr>
                          </a:solidFill>
                          <a:latin typeface="Arial Narrow" pitchFamily="34" charset="0"/>
                        </a:rPr>
                        <a:t> Süresi</a:t>
                      </a:r>
                      <a:endParaRPr lang="tr-TR" sz="2000" b="0" dirty="0">
                        <a:solidFill>
                          <a:schemeClr val="tx1">
                            <a:lumMod val="65000"/>
                            <a:lumOff val="35000"/>
                          </a:schemeClr>
                        </a:solidFill>
                        <a:latin typeface="Arial Narrow" pitchFamily="34" charset="0"/>
                      </a:endParaRPr>
                    </a:p>
                  </a:txBody>
                  <a:tcPr/>
                </a:tc>
                <a:tc>
                  <a:txBody>
                    <a:bodyPr/>
                    <a:lstStyle/>
                    <a:p>
                      <a:r>
                        <a:rPr lang="tr-TR" sz="2000" b="0" dirty="0" smtClean="0">
                          <a:solidFill>
                            <a:schemeClr val="tx1">
                              <a:lumMod val="65000"/>
                              <a:lumOff val="35000"/>
                            </a:schemeClr>
                          </a:solidFill>
                          <a:latin typeface="Arial Narrow" pitchFamily="34" charset="0"/>
                        </a:rPr>
                        <a:t>Kullanıcı tarafından ayarlanabilir aralık: 10 -100 ms</a:t>
                      </a:r>
                      <a:endParaRPr lang="tr-TR" sz="2000" b="0" dirty="0">
                        <a:solidFill>
                          <a:schemeClr val="tx1">
                            <a:lumMod val="65000"/>
                            <a:lumOff val="35000"/>
                          </a:schemeClr>
                        </a:solidFill>
                        <a:latin typeface="Arial Narrow" pitchFamily="34" charset="0"/>
                      </a:endParaRPr>
                    </a:p>
                  </a:txBody>
                  <a:tcPr/>
                </a:tc>
              </a:tr>
              <a:tr h="370840">
                <a:tc>
                  <a:txBody>
                    <a:bodyPr/>
                    <a:lstStyle/>
                    <a:p>
                      <a:r>
                        <a:rPr lang="tr-TR" sz="2000" b="0" dirty="0" smtClean="0">
                          <a:solidFill>
                            <a:schemeClr val="tx1">
                              <a:lumMod val="65000"/>
                              <a:lumOff val="35000"/>
                            </a:schemeClr>
                          </a:solidFill>
                          <a:latin typeface="Arial Narrow" pitchFamily="34" charset="0"/>
                        </a:rPr>
                        <a:t>DCD Bekleme</a:t>
                      </a:r>
                      <a:r>
                        <a:rPr lang="tr-TR" sz="2000" b="0" baseline="0" dirty="0" smtClean="0">
                          <a:solidFill>
                            <a:schemeClr val="tx1">
                              <a:lumMod val="65000"/>
                              <a:lumOff val="35000"/>
                            </a:schemeClr>
                          </a:solidFill>
                          <a:latin typeface="Arial Narrow" pitchFamily="34" charset="0"/>
                        </a:rPr>
                        <a:t> Süresi</a:t>
                      </a:r>
                      <a:endParaRPr lang="tr-TR" sz="2000" b="0" dirty="0">
                        <a:solidFill>
                          <a:schemeClr val="tx1">
                            <a:lumMod val="65000"/>
                            <a:lumOff val="35000"/>
                          </a:schemeClr>
                        </a:solidFill>
                        <a:latin typeface="Arial Narrow" pitchFamily="34" charset="0"/>
                      </a:endParaRPr>
                    </a:p>
                  </a:txBody>
                  <a:tcPr/>
                </a:tc>
                <a:tc>
                  <a:txBody>
                    <a:bodyPr/>
                    <a:lstStyle/>
                    <a:p>
                      <a:r>
                        <a:rPr lang="tr-TR" sz="2000" b="0" dirty="0" smtClean="0">
                          <a:solidFill>
                            <a:schemeClr val="tx1">
                              <a:lumMod val="65000"/>
                              <a:lumOff val="35000"/>
                            </a:schemeClr>
                          </a:solidFill>
                          <a:latin typeface="Arial Narrow" pitchFamily="34" charset="0"/>
                        </a:rPr>
                        <a:t>Kullanıcı tarafından ayarlanabilir aralık: 3,5,10 - 150 ms</a:t>
                      </a:r>
                      <a:endParaRPr lang="tr-TR" sz="2000" b="0" dirty="0">
                        <a:solidFill>
                          <a:schemeClr val="tx1">
                            <a:lumMod val="65000"/>
                            <a:lumOff val="35000"/>
                          </a:schemeClr>
                        </a:solidFill>
                        <a:latin typeface="Arial Narrow" pitchFamily="34" charset="0"/>
                      </a:endParaRPr>
                    </a:p>
                  </a:txBody>
                  <a:tcPr/>
                </a:tc>
              </a:tr>
              <a:tr h="370840">
                <a:tc>
                  <a:txBody>
                    <a:bodyPr/>
                    <a:lstStyle/>
                    <a:p>
                      <a:r>
                        <a:rPr lang="tr-TR" sz="2000" b="0" dirty="0" smtClean="0">
                          <a:solidFill>
                            <a:schemeClr val="tx1">
                              <a:lumMod val="65000"/>
                              <a:lumOff val="35000"/>
                            </a:schemeClr>
                          </a:solidFill>
                          <a:latin typeface="Arial Narrow" pitchFamily="34" charset="0"/>
                        </a:rPr>
                        <a:t>DCD Sonrası</a:t>
                      </a:r>
                      <a:r>
                        <a:rPr lang="tr-TR" sz="2000" b="0" baseline="0" dirty="0" smtClean="0">
                          <a:solidFill>
                            <a:schemeClr val="tx1">
                              <a:lumMod val="65000"/>
                              <a:lumOff val="35000"/>
                            </a:schemeClr>
                          </a:solidFill>
                          <a:latin typeface="Arial Narrow" pitchFamily="34" charset="0"/>
                        </a:rPr>
                        <a:t> Püskürtme Süresi</a:t>
                      </a:r>
                      <a:endParaRPr lang="tr-TR" sz="2000" b="0" dirty="0">
                        <a:solidFill>
                          <a:schemeClr val="tx1">
                            <a:lumMod val="65000"/>
                            <a:lumOff val="35000"/>
                          </a:schemeClr>
                        </a:solidFill>
                        <a:latin typeface="Arial Narrow" pitchFamily="34" charset="0"/>
                      </a:endParaRPr>
                    </a:p>
                  </a:txBody>
                  <a:tcPr/>
                </a:tc>
                <a:tc>
                  <a:txBody>
                    <a:bodyPr/>
                    <a:lstStyle/>
                    <a:p>
                      <a:r>
                        <a:rPr lang="tr-TR" sz="2000" b="0" dirty="0" smtClean="0">
                          <a:solidFill>
                            <a:schemeClr val="tx1">
                              <a:lumMod val="65000"/>
                              <a:lumOff val="35000"/>
                            </a:schemeClr>
                          </a:solidFill>
                          <a:latin typeface="Arial Narrow" pitchFamily="34" charset="0"/>
                        </a:rPr>
                        <a:t>Kullanıcı tarafından ayarlanabilir</a:t>
                      </a:r>
                      <a:r>
                        <a:rPr lang="tr-TR" sz="2000" b="0" baseline="0" dirty="0" smtClean="0">
                          <a:solidFill>
                            <a:schemeClr val="tx1">
                              <a:lumMod val="65000"/>
                              <a:lumOff val="35000"/>
                            </a:schemeClr>
                          </a:solidFill>
                          <a:latin typeface="Arial Narrow" pitchFamily="34" charset="0"/>
                        </a:rPr>
                        <a:t> aralık: 0 - 50 ms</a:t>
                      </a:r>
                      <a:endParaRPr lang="tr-TR" sz="2000" b="0" dirty="0">
                        <a:solidFill>
                          <a:schemeClr val="tx1">
                            <a:lumMod val="65000"/>
                            <a:lumOff val="35000"/>
                          </a:schemeClr>
                        </a:solidFill>
                        <a:latin typeface="Arial Narrow" pitchFamily="34" charset="0"/>
                      </a:endParaRPr>
                    </a:p>
                  </a:txBody>
                  <a:tcPr/>
                </a:tc>
              </a:tr>
            </a:tbl>
          </a:graphicData>
        </a:graphic>
      </p:graphicFrame>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itle 1"/>
          <p:cNvSpPr>
            <a:spLocks noGrp="1"/>
          </p:cNvSpPr>
          <p:nvPr>
            <p:ph type="title"/>
          </p:nvPr>
        </p:nvSpPr>
        <p:spPr bwMode="auto">
          <a:xfrm>
            <a:off x="457200" y="533400"/>
            <a:ext cx="8229600" cy="884238"/>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solidFill>
                  <a:srgbClr val="AC0056"/>
                </a:solidFill>
                <a:latin typeface="Arial Narrow" pitchFamily="34" charset="0"/>
              </a:rPr>
              <a:t>Gentle</a:t>
            </a:r>
            <a:r>
              <a:rPr lang="tr-TR" dirty="0" smtClean="0">
                <a:solidFill>
                  <a:srgbClr val="AC0056"/>
                </a:solidFill>
                <a:latin typeface="Arial Narrow" pitchFamily="34" charset="0"/>
              </a:rPr>
              <a:t>YAG</a:t>
            </a:r>
            <a:r>
              <a:rPr lang="en-US" dirty="0" smtClean="0">
                <a:solidFill>
                  <a:srgbClr val="AC0056"/>
                </a:solidFill>
                <a:latin typeface="Arial Narrow" pitchFamily="34" charset="0"/>
              </a:rPr>
              <a:t> – </a:t>
            </a:r>
            <a:r>
              <a:rPr lang="tr-TR" dirty="0" smtClean="0">
                <a:solidFill>
                  <a:srgbClr val="AC0056"/>
                </a:solidFill>
                <a:latin typeface="Arial Narrow" pitchFamily="34" charset="0"/>
              </a:rPr>
              <a:t>1064</a:t>
            </a:r>
            <a:r>
              <a:rPr lang="en-US" dirty="0" smtClean="0">
                <a:solidFill>
                  <a:srgbClr val="AC0056"/>
                </a:solidFill>
                <a:latin typeface="Arial Narrow" pitchFamily="34" charset="0"/>
              </a:rPr>
              <a:t>nm</a:t>
            </a:r>
            <a:endParaRPr lang="tr-TR" dirty="0" smtClean="0"/>
          </a:p>
        </p:txBody>
      </p:sp>
      <p:graphicFrame>
        <p:nvGraphicFramePr>
          <p:cNvPr id="4" name="Table 3"/>
          <p:cNvGraphicFramePr>
            <a:graphicFrameLocks noGrp="1"/>
          </p:cNvGraphicFramePr>
          <p:nvPr/>
        </p:nvGraphicFramePr>
        <p:xfrm>
          <a:off x="762000" y="1397000"/>
          <a:ext cx="7696201" cy="4663440"/>
        </p:xfrm>
        <a:graphic>
          <a:graphicData uri="http://schemas.openxmlformats.org/drawingml/2006/table">
            <a:tbl>
              <a:tblPr firstRow="1" bandRow="1">
                <a:tableStyleId>{69CF1AB2-1976-4502-BF36-3FF5EA218861}</a:tableStyleId>
              </a:tblPr>
              <a:tblGrid>
                <a:gridCol w="3048000"/>
                <a:gridCol w="4648201"/>
              </a:tblGrid>
              <a:tr h="370840">
                <a:tc>
                  <a:txBody>
                    <a:bodyPr/>
                    <a:lstStyle/>
                    <a:p>
                      <a:r>
                        <a:rPr lang="tr-TR" sz="2000" b="0" dirty="0" smtClean="0">
                          <a:solidFill>
                            <a:schemeClr val="tx1">
                              <a:lumMod val="65000"/>
                              <a:lumOff val="35000"/>
                            </a:schemeClr>
                          </a:solidFill>
                          <a:latin typeface="Arial Narrow" pitchFamily="34" charset="0"/>
                        </a:rPr>
                        <a:t>Laser</a:t>
                      </a:r>
                      <a:r>
                        <a:rPr lang="tr-TR" sz="2000" b="0" baseline="0" dirty="0" smtClean="0">
                          <a:solidFill>
                            <a:schemeClr val="tx1">
                              <a:lumMod val="65000"/>
                              <a:lumOff val="35000"/>
                            </a:schemeClr>
                          </a:solidFill>
                          <a:latin typeface="Arial Narrow" pitchFamily="34" charset="0"/>
                        </a:rPr>
                        <a:t> Tipi</a:t>
                      </a:r>
                      <a:endParaRPr lang="tr-TR" sz="2000" b="0" dirty="0" smtClean="0">
                        <a:solidFill>
                          <a:schemeClr val="tx1">
                            <a:lumMod val="65000"/>
                            <a:lumOff val="35000"/>
                          </a:schemeClr>
                        </a:solidFill>
                        <a:latin typeface="Arial Narrow" pitchFamily="34" charset="0"/>
                      </a:endParaRPr>
                    </a:p>
                  </a:txBody>
                  <a:tcPr/>
                </a:tc>
                <a:tc>
                  <a:txBody>
                    <a:bodyPr/>
                    <a:lstStyle/>
                    <a:p>
                      <a:r>
                        <a:rPr lang="tr-TR" sz="2000" b="0" dirty="0" err="1" smtClean="0">
                          <a:solidFill>
                            <a:schemeClr val="tx1">
                              <a:lumMod val="65000"/>
                              <a:lumOff val="35000"/>
                            </a:schemeClr>
                          </a:solidFill>
                          <a:latin typeface="Arial Narrow" pitchFamily="34" charset="0"/>
                        </a:rPr>
                        <a:t>Long</a:t>
                      </a:r>
                      <a:r>
                        <a:rPr lang="tr-TR" sz="2000" b="0" dirty="0" smtClean="0">
                          <a:solidFill>
                            <a:schemeClr val="tx1">
                              <a:lumMod val="65000"/>
                              <a:lumOff val="35000"/>
                            </a:schemeClr>
                          </a:solidFill>
                          <a:latin typeface="Arial Narrow" pitchFamily="34" charset="0"/>
                        </a:rPr>
                        <a:t>-</a:t>
                      </a:r>
                      <a:r>
                        <a:rPr lang="tr-TR" sz="2000" b="0" dirty="0" err="1" smtClean="0">
                          <a:solidFill>
                            <a:schemeClr val="tx1">
                              <a:lumMod val="65000"/>
                              <a:lumOff val="35000"/>
                            </a:schemeClr>
                          </a:solidFill>
                          <a:latin typeface="Arial Narrow" pitchFamily="34" charset="0"/>
                        </a:rPr>
                        <a:t>Pulse</a:t>
                      </a:r>
                      <a:r>
                        <a:rPr lang="tr-TR" sz="2000" b="0" dirty="0" smtClean="0">
                          <a:solidFill>
                            <a:schemeClr val="tx1">
                              <a:lumMod val="65000"/>
                              <a:lumOff val="35000"/>
                            </a:schemeClr>
                          </a:solidFill>
                          <a:latin typeface="Arial Narrow" pitchFamily="34" charset="0"/>
                        </a:rPr>
                        <a:t> </a:t>
                      </a:r>
                      <a:r>
                        <a:rPr lang="tr-TR" sz="2000" b="0" dirty="0" err="1" smtClean="0">
                          <a:solidFill>
                            <a:schemeClr val="tx1">
                              <a:lumMod val="65000"/>
                              <a:lumOff val="35000"/>
                            </a:schemeClr>
                          </a:solidFill>
                          <a:latin typeface="Arial Narrow" pitchFamily="34" charset="0"/>
                        </a:rPr>
                        <a:t>NdYAG</a:t>
                      </a:r>
                      <a:r>
                        <a:rPr lang="tr-TR" sz="2000" b="0" dirty="0" smtClean="0">
                          <a:solidFill>
                            <a:schemeClr val="tx1">
                              <a:lumMod val="65000"/>
                              <a:lumOff val="35000"/>
                            </a:schemeClr>
                          </a:solidFill>
                          <a:latin typeface="Arial Narrow" pitchFamily="34" charset="0"/>
                        </a:rPr>
                        <a:t> Laser</a:t>
                      </a:r>
                      <a:endParaRPr lang="tr-TR" sz="2000" b="0" dirty="0">
                        <a:solidFill>
                          <a:schemeClr val="tx1">
                            <a:lumMod val="65000"/>
                            <a:lumOff val="35000"/>
                          </a:schemeClr>
                        </a:solidFill>
                        <a:latin typeface="Arial Narrow" pitchFamily="34" charset="0"/>
                      </a:endParaRPr>
                    </a:p>
                  </a:txBody>
                  <a:tcPr/>
                </a:tc>
              </a:tr>
              <a:tr h="370840">
                <a:tc>
                  <a:txBody>
                    <a:bodyPr/>
                    <a:lstStyle/>
                    <a:p>
                      <a:r>
                        <a:rPr lang="tr-TR" sz="2000" b="0" dirty="0" smtClean="0">
                          <a:solidFill>
                            <a:schemeClr val="tx1">
                              <a:lumMod val="65000"/>
                              <a:lumOff val="35000"/>
                            </a:schemeClr>
                          </a:solidFill>
                          <a:latin typeface="Arial Narrow" pitchFamily="34" charset="0"/>
                        </a:rPr>
                        <a:t>Dalga Boyu</a:t>
                      </a:r>
                      <a:endParaRPr lang="tr-TR" sz="2000" b="0" dirty="0">
                        <a:solidFill>
                          <a:schemeClr val="tx1">
                            <a:lumMod val="65000"/>
                            <a:lumOff val="35000"/>
                          </a:schemeClr>
                        </a:solidFill>
                        <a:latin typeface="Arial Narrow" pitchFamily="34" charset="0"/>
                      </a:endParaRPr>
                    </a:p>
                  </a:txBody>
                  <a:tcPr/>
                </a:tc>
                <a:tc>
                  <a:txBody>
                    <a:bodyPr/>
                    <a:lstStyle/>
                    <a:p>
                      <a:r>
                        <a:rPr lang="tr-TR" sz="2000" b="0" dirty="0" smtClean="0">
                          <a:solidFill>
                            <a:schemeClr val="tx1">
                              <a:lumMod val="65000"/>
                              <a:lumOff val="35000"/>
                            </a:schemeClr>
                          </a:solidFill>
                          <a:latin typeface="Arial Narrow" pitchFamily="34" charset="0"/>
                        </a:rPr>
                        <a:t>1064 nm</a:t>
                      </a:r>
                      <a:endParaRPr lang="tr-TR" sz="2000" b="0" dirty="0">
                        <a:solidFill>
                          <a:schemeClr val="tx1">
                            <a:lumMod val="65000"/>
                            <a:lumOff val="35000"/>
                          </a:schemeClr>
                        </a:solidFill>
                        <a:latin typeface="Arial Narrow" pitchFamily="34" charset="0"/>
                      </a:endParaRPr>
                    </a:p>
                  </a:txBody>
                  <a:tcPr/>
                </a:tc>
              </a:tr>
              <a:tr h="370840">
                <a:tc>
                  <a:txBody>
                    <a:bodyPr/>
                    <a:lstStyle/>
                    <a:p>
                      <a:r>
                        <a:rPr lang="tr-TR" sz="2000" b="0" dirty="0" smtClean="0">
                          <a:solidFill>
                            <a:schemeClr val="tx1">
                              <a:lumMod val="65000"/>
                              <a:lumOff val="35000"/>
                            </a:schemeClr>
                          </a:solidFill>
                          <a:latin typeface="Arial Narrow" pitchFamily="34" charset="0"/>
                        </a:rPr>
                        <a:t>Pulse (Atım)</a:t>
                      </a:r>
                      <a:endParaRPr lang="tr-TR" sz="2000" b="0" dirty="0">
                        <a:solidFill>
                          <a:schemeClr val="tx1">
                            <a:lumMod val="65000"/>
                            <a:lumOff val="35000"/>
                          </a:schemeClr>
                        </a:solidFill>
                        <a:latin typeface="Arial Narrow" pitchFamily="34" charset="0"/>
                      </a:endParaRPr>
                    </a:p>
                  </a:txBody>
                  <a:tcPr/>
                </a:tc>
                <a:tc>
                  <a:txBody>
                    <a:bodyPr/>
                    <a:lstStyle/>
                    <a:p>
                      <a:r>
                        <a:rPr lang="tr-TR" sz="2000" b="0" dirty="0" smtClean="0">
                          <a:solidFill>
                            <a:schemeClr val="tx1">
                              <a:lumMod val="65000"/>
                              <a:lumOff val="35000"/>
                            </a:schemeClr>
                          </a:solidFill>
                          <a:latin typeface="Arial Narrow" pitchFamily="34" charset="0"/>
                        </a:rPr>
                        <a:t>Tekrar oranı 10 Hz’e kadar</a:t>
                      </a:r>
                      <a:endParaRPr lang="tr-TR" sz="2000" b="0" dirty="0">
                        <a:solidFill>
                          <a:schemeClr val="tx1">
                            <a:lumMod val="65000"/>
                            <a:lumOff val="35000"/>
                          </a:schemeClr>
                        </a:solidFill>
                        <a:latin typeface="Arial Narrow" pitchFamily="34" charset="0"/>
                      </a:endParaRPr>
                    </a:p>
                  </a:txBody>
                  <a:tcPr/>
                </a:tc>
              </a:tr>
              <a:tr h="370840">
                <a:tc>
                  <a:txBody>
                    <a:bodyPr/>
                    <a:lstStyle/>
                    <a:p>
                      <a:r>
                        <a:rPr lang="tr-TR" sz="2000" b="0" dirty="0" smtClean="0">
                          <a:solidFill>
                            <a:schemeClr val="tx1">
                              <a:lumMod val="65000"/>
                              <a:lumOff val="35000"/>
                            </a:schemeClr>
                          </a:solidFill>
                          <a:latin typeface="Arial Narrow" pitchFamily="34" charset="0"/>
                        </a:rPr>
                        <a:t>Spot</a:t>
                      </a:r>
                      <a:r>
                        <a:rPr lang="tr-TR" sz="2000" b="0" baseline="0" dirty="0" smtClean="0">
                          <a:solidFill>
                            <a:schemeClr val="tx1">
                              <a:lumMod val="65000"/>
                              <a:lumOff val="35000"/>
                            </a:schemeClr>
                          </a:solidFill>
                          <a:latin typeface="Arial Narrow" pitchFamily="34" charset="0"/>
                        </a:rPr>
                        <a:t> Büyüklüğü (Çap)</a:t>
                      </a:r>
                      <a:endParaRPr lang="tr-TR" sz="2000" b="0" dirty="0">
                        <a:solidFill>
                          <a:schemeClr val="tx1">
                            <a:lumMod val="65000"/>
                            <a:lumOff val="35000"/>
                          </a:schemeClr>
                        </a:solidFill>
                        <a:latin typeface="Arial Narrow" pitchFamily="34" charset="0"/>
                      </a:endParaRPr>
                    </a:p>
                  </a:txBody>
                  <a:tcPr/>
                </a:tc>
                <a:tc>
                  <a:txBody>
                    <a:bodyPr/>
                    <a:lstStyle/>
                    <a:p>
                      <a:r>
                        <a:rPr lang="tr-TR" sz="2000" b="0" dirty="0" smtClean="0">
                          <a:solidFill>
                            <a:schemeClr val="tx1">
                              <a:lumMod val="65000"/>
                              <a:lumOff val="35000"/>
                            </a:schemeClr>
                          </a:solidFill>
                          <a:latin typeface="Arial Narrow" pitchFamily="34" charset="0"/>
                        </a:rPr>
                        <a:t>1.5mm,3mm,6mm, 8mm,10mm,</a:t>
                      </a:r>
                      <a:r>
                        <a:rPr lang="tr-TR" sz="2000" b="0" baseline="0" dirty="0" smtClean="0">
                          <a:solidFill>
                            <a:schemeClr val="tx1">
                              <a:lumMod val="65000"/>
                              <a:lumOff val="35000"/>
                            </a:schemeClr>
                          </a:solidFill>
                          <a:latin typeface="Arial Narrow" pitchFamily="34" charset="0"/>
                        </a:rPr>
                        <a:t> 12mm, 15mm,18mm</a:t>
                      </a:r>
                      <a:endParaRPr lang="tr-TR" sz="2000" b="0" dirty="0">
                        <a:solidFill>
                          <a:schemeClr val="tx1">
                            <a:lumMod val="65000"/>
                            <a:lumOff val="35000"/>
                          </a:schemeClr>
                        </a:solidFill>
                        <a:latin typeface="Arial Narrow" pitchFamily="34" charset="0"/>
                      </a:endParaRPr>
                    </a:p>
                  </a:txBody>
                  <a:tcPr/>
                </a:tc>
              </a:tr>
              <a:tr h="370840">
                <a:tc>
                  <a:txBody>
                    <a:bodyPr/>
                    <a:lstStyle/>
                    <a:p>
                      <a:r>
                        <a:rPr lang="tr-TR" sz="2000" b="0" dirty="0" smtClean="0">
                          <a:solidFill>
                            <a:schemeClr val="tx1">
                              <a:lumMod val="65000"/>
                              <a:lumOff val="35000"/>
                            </a:schemeClr>
                          </a:solidFill>
                          <a:latin typeface="Arial Narrow" pitchFamily="34" charset="0"/>
                        </a:rPr>
                        <a:t>Fluans Aralığı</a:t>
                      </a:r>
                      <a:endParaRPr lang="tr-TR" sz="2000" b="0" dirty="0">
                        <a:solidFill>
                          <a:schemeClr val="tx1">
                            <a:lumMod val="65000"/>
                            <a:lumOff val="35000"/>
                          </a:schemeClr>
                        </a:solidFill>
                        <a:latin typeface="Arial Narrow" pitchFamily="34" charset="0"/>
                      </a:endParaRPr>
                    </a:p>
                  </a:txBody>
                  <a:tcPr/>
                </a:tc>
                <a:tc>
                  <a:txBody>
                    <a:bodyPr/>
                    <a:lstStyle/>
                    <a:p>
                      <a:r>
                        <a:rPr lang="tr-TR" sz="2000" b="0" dirty="0" smtClean="0">
                          <a:solidFill>
                            <a:schemeClr val="tx1">
                              <a:lumMod val="65000"/>
                              <a:lumOff val="35000"/>
                            </a:schemeClr>
                          </a:solidFill>
                          <a:latin typeface="Arial Narrow" pitchFamily="34" charset="0"/>
                        </a:rPr>
                        <a:t>600 J/</a:t>
                      </a:r>
                      <a:r>
                        <a:rPr lang="tr-TR" sz="2000" b="0" dirty="0" smtClean="0">
                          <a:solidFill>
                            <a:schemeClr val="tx1">
                              <a:lumMod val="65000"/>
                              <a:lumOff val="35000"/>
                            </a:schemeClr>
                          </a:solidFill>
                          <a:effectLst>
                            <a:outerShdw blurRad="38100" dist="38100" dir="2700000" algn="tl">
                              <a:srgbClr val="C0C0C0"/>
                            </a:outerShdw>
                          </a:effectLst>
                          <a:latin typeface="Arial Narrow" pitchFamily="34" charset="0"/>
                        </a:rPr>
                        <a:t>c</a:t>
                      </a:r>
                      <a:r>
                        <a:rPr lang="en-US" sz="2000" b="0" dirty="0" smtClean="0">
                          <a:solidFill>
                            <a:schemeClr val="tx1">
                              <a:lumMod val="65000"/>
                              <a:lumOff val="35000"/>
                            </a:schemeClr>
                          </a:solidFill>
                          <a:effectLst>
                            <a:outerShdw blurRad="38100" dist="38100" dir="2700000" algn="tl">
                              <a:srgbClr val="C0C0C0"/>
                            </a:outerShdw>
                          </a:effectLst>
                          <a:latin typeface="Arial Narrow" pitchFamily="34" charset="0"/>
                        </a:rPr>
                        <a:t>m</a:t>
                      </a:r>
                      <a:r>
                        <a:rPr lang="en-US" sz="2000" b="0" baseline="30000" dirty="0" smtClean="0">
                          <a:solidFill>
                            <a:schemeClr val="tx1">
                              <a:lumMod val="65000"/>
                              <a:lumOff val="35000"/>
                            </a:schemeClr>
                          </a:solidFill>
                          <a:effectLst>
                            <a:outerShdw blurRad="38100" dist="38100" dir="2700000" algn="tl">
                              <a:srgbClr val="C0C0C0"/>
                            </a:outerShdw>
                          </a:effectLst>
                          <a:latin typeface="Arial Narrow" pitchFamily="34" charset="0"/>
                        </a:rPr>
                        <a:t>2</a:t>
                      </a:r>
                      <a:endParaRPr lang="tr-TR" sz="2000" b="0" dirty="0">
                        <a:solidFill>
                          <a:schemeClr val="tx1">
                            <a:lumMod val="65000"/>
                            <a:lumOff val="35000"/>
                          </a:schemeClr>
                        </a:solidFill>
                        <a:latin typeface="Arial Narrow" pitchFamily="34" charset="0"/>
                      </a:endParaRPr>
                    </a:p>
                  </a:txBody>
                  <a:tcPr/>
                </a:tc>
              </a:tr>
              <a:tr h="370840">
                <a:tc>
                  <a:txBody>
                    <a:bodyPr/>
                    <a:lstStyle/>
                    <a:p>
                      <a:r>
                        <a:rPr lang="tr-TR" sz="2000" dirty="0" smtClean="0">
                          <a:solidFill>
                            <a:schemeClr val="tx1">
                              <a:lumMod val="65000"/>
                              <a:lumOff val="35000"/>
                            </a:schemeClr>
                          </a:solidFill>
                          <a:latin typeface="Arial Narrow" pitchFamily="34" charset="0"/>
                        </a:rPr>
                        <a:t>Işın</a:t>
                      </a:r>
                      <a:r>
                        <a:rPr lang="tr-TR" sz="2000" baseline="0" dirty="0" smtClean="0">
                          <a:solidFill>
                            <a:schemeClr val="tx1">
                              <a:lumMod val="65000"/>
                              <a:lumOff val="35000"/>
                            </a:schemeClr>
                          </a:solidFill>
                          <a:latin typeface="Arial Narrow" pitchFamily="34" charset="0"/>
                        </a:rPr>
                        <a:t> İletimi</a:t>
                      </a:r>
                      <a:endParaRPr lang="tr-TR" sz="2000" dirty="0">
                        <a:solidFill>
                          <a:schemeClr val="tx1">
                            <a:lumMod val="65000"/>
                            <a:lumOff val="35000"/>
                          </a:schemeClr>
                        </a:solidFill>
                        <a:latin typeface="Arial Narrow" pitchFamily="34" charset="0"/>
                      </a:endParaRPr>
                    </a:p>
                  </a:txBody>
                  <a:tcPr/>
                </a:tc>
                <a:tc>
                  <a:txBody>
                    <a:bodyPr/>
                    <a:lstStyle/>
                    <a:p>
                      <a:r>
                        <a:rPr lang="tr-TR" sz="2000" dirty="0" smtClean="0">
                          <a:solidFill>
                            <a:schemeClr val="tx1">
                              <a:lumMod val="65000"/>
                              <a:lumOff val="35000"/>
                            </a:schemeClr>
                          </a:solidFill>
                          <a:latin typeface="Arial Narrow" pitchFamily="34" charset="0"/>
                        </a:rPr>
                        <a:t>Lens-Çiftli 2.5 m Fiber</a:t>
                      </a:r>
                      <a:r>
                        <a:rPr lang="tr-TR" sz="2000" baseline="0" dirty="0" smtClean="0">
                          <a:solidFill>
                            <a:schemeClr val="tx1">
                              <a:lumMod val="65000"/>
                              <a:lumOff val="35000"/>
                            </a:schemeClr>
                          </a:solidFill>
                          <a:latin typeface="Arial Narrow" pitchFamily="34" charset="0"/>
                        </a:rPr>
                        <a:t> Başlık ile</a:t>
                      </a:r>
                      <a:endParaRPr lang="tr-TR" sz="2000" dirty="0">
                        <a:solidFill>
                          <a:schemeClr val="tx1">
                            <a:lumMod val="65000"/>
                            <a:lumOff val="35000"/>
                          </a:schemeClr>
                        </a:solidFill>
                        <a:latin typeface="Arial Narrow" pitchFamily="34" charset="0"/>
                      </a:endParaRPr>
                    </a:p>
                  </a:txBody>
                  <a:tcPr/>
                </a:tc>
              </a:tr>
              <a:tr h="370840">
                <a:tc>
                  <a:txBody>
                    <a:bodyPr/>
                    <a:lstStyle/>
                    <a:p>
                      <a:r>
                        <a:rPr lang="tr-TR" sz="2000" dirty="0" smtClean="0">
                          <a:solidFill>
                            <a:schemeClr val="tx1">
                              <a:lumMod val="65000"/>
                              <a:lumOff val="35000"/>
                            </a:schemeClr>
                          </a:solidFill>
                          <a:latin typeface="Arial Narrow" pitchFamily="34" charset="0"/>
                        </a:rPr>
                        <a:t>Atım Kontrolü</a:t>
                      </a:r>
                      <a:endParaRPr lang="tr-TR" sz="2000" dirty="0">
                        <a:solidFill>
                          <a:schemeClr val="tx1">
                            <a:lumMod val="65000"/>
                            <a:lumOff val="35000"/>
                          </a:schemeClr>
                        </a:solidFill>
                        <a:latin typeface="Arial Narrow" pitchFamily="34" charset="0"/>
                      </a:endParaRPr>
                    </a:p>
                  </a:txBody>
                  <a:tcPr/>
                </a:tc>
                <a:tc>
                  <a:txBody>
                    <a:bodyPr/>
                    <a:lstStyle/>
                    <a:p>
                      <a:r>
                        <a:rPr lang="tr-TR" sz="2000" dirty="0" smtClean="0">
                          <a:solidFill>
                            <a:schemeClr val="tx1">
                              <a:lumMod val="65000"/>
                              <a:lumOff val="35000"/>
                            </a:schemeClr>
                          </a:solidFill>
                          <a:latin typeface="Arial Narrow" pitchFamily="34" charset="0"/>
                        </a:rPr>
                        <a:t>El Butonu,  Ayak Pedalı</a:t>
                      </a:r>
                      <a:endParaRPr lang="tr-TR" sz="2000" dirty="0">
                        <a:solidFill>
                          <a:schemeClr val="tx1">
                            <a:lumMod val="65000"/>
                            <a:lumOff val="35000"/>
                          </a:schemeClr>
                        </a:solidFill>
                        <a:latin typeface="Arial Narrow" pitchFamily="34" charset="0"/>
                      </a:endParaRPr>
                    </a:p>
                  </a:txBody>
                  <a:tcPr/>
                </a:tc>
              </a:tr>
              <a:tr h="370840">
                <a:tc>
                  <a:txBody>
                    <a:bodyPr/>
                    <a:lstStyle/>
                    <a:p>
                      <a:r>
                        <a:rPr lang="tr-TR" sz="2000" dirty="0" smtClean="0">
                          <a:solidFill>
                            <a:schemeClr val="tx1">
                              <a:lumMod val="65000"/>
                              <a:lumOff val="35000"/>
                            </a:schemeClr>
                          </a:solidFill>
                          <a:latin typeface="Arial Narrow" pitchFamily="34" charset="0"/>
                        </a:rPr>
                        <a:t>Boyutlar</a:t>
                      </a:r>
                      <a:endParaRPr lang="tr-TR" sz="2000" dirty="0">
                        <a:solidFill>
                          <a:schemeClr val="tx1">
                            <a:lumMod val="65000"/>
                            <a:lumOff val="35000"/>
                          </a:schemeClr>
                        </a:solidFill>
                        <a:latin typeface="Arial Narrow" pitchFamily="34" charset="0"/>
                      </a:endParaRPr>
                    </a:p>
                  </a:txBody>
                  <a:tcPr/>
                </a:tc>
                <a:tc>
                  <a:txBody>
                    <a:bodyPr/>
                    <a:lstStyle/>
                    <a:p>
                      <a:r>
                        <a:rPr lang="tr-TR" sz="2000" dirty="0" smtClean="0">
                          <a:solidFill>
                            <a:schemeClr val="tx1">
                              <a:lumMod val="65000"/>
                              <a:lumOff val="35000"/>
                            </a:schemeClr>
                          </a:solidFill>
                          <a:latin typeface="Arial Narrow" pitchFamily="34" charset="0"/>
                        </a:rPr>
                        <a:t>35’’ Y x  16’’ G</a:t>
                      </a:r>
                      <a:r>
                        <a:rPr lang="tr-TR" sz="2000" baseline="0" dirty="0" smtClean="0">
                          <a:solidFill>
                            <a:schemeClr val="tx1">
                              <a:lumMod val="65000"/>
                              <a:lumOff val="35000"/>
                            </a:schemeClr>
                          </a:solidFill>
                          <a:latin typeface="Arial Narrow" pitchFamily="34" charset="0"/>
                        </a:rPr>
                        <a:t> </a:t>
                      </a:r>
                      <a:r>
                        <a:rPr lang="tr-TR" sz="2000" dirty="0" smtClean="0">
                          <a:solidFill>
                            <a:schemeClr val="tx1">
                              <a:lumMod val="65000"/>
                              <a:lumOff val="35000"/>
                            </a:schemeClr>
                          </a:solidFill>
                          <a:latin typeface="Arial Narrow" pitchFamily="34" charset="0"/>
                        </a:rPr>
                        <a:t>x</a:t>
                      </a:r>
                      <a:r>
                        <a:rPr lang="tr-TR" sz="2000" baseline="0" dirty="0" smtClean="0">
                          <a:solidFill>
                            <a:schemeClr val="tx1">
                              <a:lumMod val="65000"/>
                              <a:lumOff val="35000"/>
                            </a:schemeClr>
                          </a:solidFill>
                          <a:latin typeface="Arial Narrow" pitchFamily="34" charset="0"/>
                        </a:rPr>
                        <a:t> 28’’ D</a:t>
                      </a:r>
                      <a:endParaRPr lang="tr-TR" sz="2000" dirty="0">
                        <a:solidFill>
                          <a:schemeClr val="tx1">
                            <a:lumMod val="65000"/>
                            <a:lumOff val="35000"/>
                          </a:schemeClr>
                        </a:solidFill>
                        <a:latin typeface="Arial Narrow" pitchFamily="34" charset="0"/>
                      </a:endParaRPr>
                    </a:p>
                  </a:txBody>
                  <a:tcPr/>
                </a:tc>
              </a:tr>
              <a:tr h="370840">
                <a:tc>
                  <a:txBody>
                    <a:bodyPr/>
                    <a:lstStyle/>
                    <a:p>
                      <a:r>
                        <a:rPr lang="tr-TR" sz="2000" dirty="0" smtClean="0">
                          <a:solidFill>
                            <a:schemeClr val="tx1">
                              <a:lumMod val="65000"/>
                              <a:lumOff val="35000"/>
                            </a:schemeClr>
                          </a:solidFill>
                          <a:latin typeface="Arial Narrow" pitchFamily="34" charset="0"/>
                        </a:rPr>
                        <a:t>Ağırlık</a:t>
                      </a:r>
                      <a:endParaRPr lang="tr-TR" sz="2000" dirty="0">
                        <a:solidFill>
                          <a:schemeClr val="tx1">
                            <a:lumMod val="65000"/>
                            <a:lumOff val="35000"/>
                          </a:schemeClr>
                        </a:solidFill>
                        <a:latin typeface="Arial Narrow" pitchFamily="34" charset="0"/>
                      </a:endParaRPr>
                    </a:p>
                  </a:txBody>
                  <a:tcPr/>
                </a:tc>
                <a:tc>
                  <a:txBody>
                    <a:bodyPr/>
                    <a:lstStyle/>
                    <a:p>
                      <a:r>
                        <a:rPr lang="tr-TR" sz="2000" dirty="0" smtClean="0">
                          <a:solidFill>
                            <a:schemeClr val="tx1">
                              <a:lumMod val="65000"/>
                              <a:lumOff val="35000"/>
                            </a:schemeClr>
                          </a:solidFill>
                          <a:latin typeface="Arial Narrow" pitchFamily="34" charset="0"/>
                        </a:rPr>
                        <a:t>210 Ibs (95 kg)</a:t>
                      </a:r>
                      <a:endParaRPr lang="tr-TR" sz="2000" dirty="0">
                        <a:solidFill>
                          <a:schemeClr val="tx1">
                            <a:lumMod val="65000"/>
                            <a:lumOff val="35000"/>
                          </a:schemeClr>
                        </a:solidFill>
                        <a:latin typeface="Arial Narrow" pitchFamily="34" charset="0"/>
                      </a:endParaRPr>
                    </a:p>
                  </a:txBody>
                  <a:tcPr/>
                </a:tc>
              </a:tr>
              <a:tr h="370840">
                <a:tc>
                  <a:txBody>
                    <a:bodyPr/>
                    <a:lstStyle/>
                    <a:p>
                      <a:r>
                        <a:rPr lang="tr-TR" sz="2000" dirty="0" smtClean="0">
                          <a:solidFill>
                            <a:schemeClr val="tx1">
                              <a:lumMod val="65000"/>
                              <a:lumOff val="35000"/>
                            </a:schemeClr>
                          </a:solidFill>
                          <a:latin typeface="Arial Narrow" pitchFamily="34" charset="0"/>
                        </a:rPr>
                        <a:t>Elektriksel</a:t>
                      </a:r>
                      <a:endParaRPr lang="tr-TR" sz="2000" dirty="0">
                        <a:solidFill>
                          <a:schemeClr val="tx1">
                            <a:lumMod val="65000"/>
                            <a:lumOff val="35000"/>
                          </a:schemeClr>
                        </a:solidFill>
                        <a:latin typeface="Arial Narrow" pitchFamily="34" charset="0"/>
                      </a:endParaRPr>
                    </a:p>
                  </a:txBody>
                  <a:tcPr/>
                </a:tc>
                <a:tc>
                  <a:txBody>
                    <a:bodyPr/>
                    <a:lstStyle/>
                    <a:p>
                      <a:r>
                        <a:rPr lang="tr-TR" sz="2000" dirty="0" smtClean="0">
                          <a:solidFill>
                            <a:schemeClr val="tx1">
                              <a:lumMod val="65000"/>
                              <a:lumOff val="35000"/>
                            </a:schemeClr>
                          </a:solidFill>
                          <a:latin typeface="Arial Narrow" pitchFamily="34" charset="0"/>
                        </a:rPr>
                        <a:t>230 V 50/60</a:t>
                      </a:r>
                      <a:r>
                        <a:rPr lang="tr-TR" sz="2000" baseline="0" dirty="0" smtClean="0">
                          <a:solidFill>
                            <a:schemeClr val="tx1">
                              <a:lumMod val="65000"/>
                              <a:lumOff val="35000"/>
                            </a:schemeClr>
                          </a:solidFill>
                          <a:latin typeface="Arial Narrow" pitchFamily="34" charset="0"/>
                        </a:rPr>
                        <a:t> Hz, Tek Faz, 16A</a:t>
                      </a:r>
                      <a:endParaRPr lang="tr-TR" sz="2000" dirty="0">
                        <a:solidFill>
                          <a:schemeClr val="tx1">
                            <a:lumMod val="65000"/>
                            <a:lumOff val="35000"/>
                          </a:schemeClr>
                        </a:solidFill>
                        <a:latin typeface="Arial Narrow" pitchFamily="34" charset="0"/>
                      </a:endParaRPr>
                    </a:p>
                  </a:txBody>
                  <a:tcPr/>
                </a:tc>
              </a:tr>
              <a:tr h="370840">
                <a:tc>
                  <a:txBody>
                    <a:bodyPr/>
                    <a:lstStyle/>
                    <a:p>
                      <a:r>
                        <a:rPr lang="tr-TR" sz="2000" dirty="0" smtClean="0">
                          <a:solidFill>
                            <a:schemeClr val="tx1">
                              <a:lumMod val="65000"/>
                              <a:lumOff val="35000"/>
                            </a:schemeClr>
                          </a:solidFill>
                          <a:latin typeface="Arial Narrow" pitchFamily="34" charset="0"/>
                        </a:rPr>
                        <a:t>Soğutma</a:t>
                      </a:r>
                      <a:r>
                        <a:rPr lang="tr-TR" sz="2000" baseline="0" dirty="0" smtClean="0">
                          <a:solidFill>
                            <a:schemeClr val="tx1">
                              <a:lumMod val="65000"/>
                              <a:lumOff val="35000"/>
                            </a:schemeClr>
                          </a:solidFill>
                          <a:latin typeface="Arial Narrow" pitchFamily="34" charset="0"/>
                        </a:rPr>
                        <a:t> Sistemi</a:t>
                      </a:r>
                      <a:endParaRPr lang="tr-TR" sz="2000" dirty="0">
                        <a:solidFill>
                          <a:schemeClr val="tx1">
                            <a:lumMod val="65000"/>
                            <a:lumOff val="35000"/>
                          </a:schemeClr>
                        </a:solidFill>
                        <a:latin typeface="Arial Narrow" pitchFamily="34" charset="0"/>
                      </a:endParaRPr>
                    </a:p>
                  </a:txBody>
                  <a:tcPr/>
                </a:tc>
                <a:tc>
                  <a:txBody>
                    <a:bodyPr/>
                    <a:lstStyle/>
                    <a:p>
                      <a:r>
                        <a:rPr lang="tr-TR" sz="2000" dirty="0" smtClean="0">
                          <a:solidFill>
                            <a:schemeClr val="tx1">
                              <a:lumMod val="65000"/>
                              <a:lumOff val="35000"/>
                            </a:schemeClr>
                          </a:solidFill>
                          <a:latin typeface="Arial Narrow" pitchFamily="34" charset="0"/>
                        </a:rPr>
                        <a:t>DCD</a:t>
                      </a:r>
                      <a:r>
                        <a:rPr lang="tr-TR" sz="2000" baseline="0" dirty="0" smtClean="0">
                          <a:solidFill>
                            <a:schemeClr val="tx1">
                              <a:lumMod val="65000"/>
                              <a:lumOff val="35000"/>
                            </a:schemeClr>
                          </a:solidFill>
                          <a:latin typeface="Arial Narrow" pitchFamily="34" charset="0"/>
                        </a:rPr>
                        <a:t>- Hava Soğutma</a:t>
                      </a:r>
                      <a:endParaRPr lang="tr-TR" sz="2000" dirty="0">
                        <a:solidFill>
                          <a:schemeClr val="tx1">
                            <a:lumMod val="65000"/>
                            <a:lumOff val="35000"/>
                          </a:schemeClr>
                        </a:solidFill>
                        <a:latin typeface="Arial Narrow" pitchFamily="34" charset="0"/>
                      </a:endParaRPr>
                    </a:p>
                  </a:txBody>
                  <a:tcPr/>
                </a:tc>
              </a:tr>
            </a:tbl>
          </a:graphicData>
        </a:graphic>
      </p:graphicFrame>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457200" y="228600"/>
            <a:ext cx="8229600" cy="1189038"/>
          </a:xfrm>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AC0056"/>
                </a:solidFill>
                <a:latin typeface="Arial Narrow" pitchFamily="34" charset="0"/>
              </a:rPr>
              <a:t/>
            </a:r>
            <a:br>
              <a:rPr lang="en-US" smtClean="0">
                <a:solidFill>
                  <a:srgbClr val="AC0056"/>
                </a:solidFill>
                <a:latin typeface="Arial Narrow" pitchFamily="34" charset="0"/>
              </a:rPr>
            </a:br>
            <a:r>
              <a:rPr lang="tr-TR" smtClean="0">
                <a:solidFill>
                  <a:srgbClr val="AC0056"/>
                </a:solidFill>
                <a:latin typeface="Arial Narrow" pitchFamily="34" charset="0"/>
              </a:rPr>
              <a:t>İlave Yorumlar</a:t>
            </a:r>
            <a:endParaRPr lang="en-US" smtClean="0">
              <a:solidFill>
                <a:srgbClr val="AC0056"/>
              </a:solidFill>
              <a:latin typeface="Arial Narrow" pitchFamily="34" charset="0"/>
            </a:endParaRPr>
          </a:p>
        </p:txBody>
      </p:sp>
      <p:sp>
        <p:nvSpPr>
          <p:cNvPr id="4" name="Rectangle 3"/>
          <p:cNvSpPr txBox="1">
            <a:spLocks noChangeArrowheads="1"/>
          </p:cNvSpPr>
          <p:nvPr/>
        </p:nvSpPr>
        <p:spPr bwMode="auto">
          <a:xfrm>
            <a:off x="457200" y="1798638"/>
            <a:ext cx="8229600" cy="4525962"/>
          </a:xfrm>
          <a:prstGeom prst="rect">
            <a:avLst/>
          </a:prstGeom>
          <a:ln>
            <a:miter lim="800000"/>
            <a:headEnd/>
            <a:tailEnd/>
          </a:ln>
        </p:spPr>
        <p:txBody>
          <a:bodyPr/>
          <a:lstStyle/>
          <a:p>
            <a:pPr marL="442913" lvl="1" indent="14288" algn="just" eaLnBrk="0" hangingPunct="0">
              <a:lnSpc>
                <a:spcPct val="90000"/>
              </a:lnSpc>
              <a:spcBef>
                <a:spcPct val="20000"/>
              </a:spcBef>
              <a:defRPr/>
            </a:pPr>
            <a:r>
              <a:rPr lang="tr-TR" sz="3600" kern="0" dirty="0">
                <a:solidFill>
                  <a:schemeClr val="bg2"/>
                </a:solidFill>
                <a:latin typeface="Arial Narrow" pitchFamily="34" charset="0"/>
              </a:rPr>
              <a:t>DCD bir seçenektir. DCD kullanılmayacaksa, diğer türde bir deri soğutması kullanılabilir. Derinin soğutulması epidermisin sıcaklığını azaltarak tahammül edilebilen dozu yükseltir ve kısmi anestezi sağlar. Deriyi soğutmak için tedaviden hemen önce ve ısıyı uzaklaştırmak için tedaviden hemen sonra soğuk kompres veya soğuk jel paket uygulanabilir.</a:t>
            </a:r>
            <a:endParaRPr lang="en-US" sz="3600" kern="0" dirty="0">
              <a:latin typeface="+mn-lt"/>
            </a:endParaRPr>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3"/>
          <p:cNvSpPr txBox="1">
            <a:spLocks noChangeArrowheads="1"/>
          </p:cNvSpPr>
          <p:nvPr/>
        </p:nvSpPr>
        <p:spPr bwMode="auto">
          <a:xfrm>
            <a:off x="609600" y="914400"/>
            <a:ext cx="8229600" cy="4894263"/>
          </a:xfrm>
          <a:prstGeom prst="rect">
            <a:avLst/>
          </a:prstGeom>
          <a:noFill/>
          <a:ln w="9525">
            <a:noFill/>
            <a:miter lim="800000"/>
            <a:headEnd/>
            <a:tailEnd/>
          </a:ln>
        </p:spPr>
        <p:txBody>
          <a:bodyPr>
            <a:spAutoFit/>
          </a:bodyPr>
          <a:lstStyle/>
          <a:p>
            <a:pPr algn="just"/>
            <a:r>
              <a:rPr lang="tr-TR" sz="2400" i="1" dirty="0">
                <a:solidFill>
                  <a:schemeClr val="bg2"/>
                </a:solidFill>
                <a:latin typeface="Arial Narrow" pitchFamily="34" charset="0"/>
              </a:rPr>
              <a:t>“Açık tenli bireylerin tedavisinde son derece etkili, piyasada mevcut </a:t>
            </a:r>
            <a:r>
              <a:rPr lang="tr-TR" sz="2400" i="1" dirty="0" err="1">
                <a:solidFill>
                  <a:schemeClr val="bg2"/>
                </a:solidFill>
                <a:latin typeface="Arial Narrow" pitchFamily="34" charset="0"/>
              </a:rPr>
              <a:t>baska</a:t>
            </a:r>
            <a:r>
              <a:rPr lang="tr-TR" sz="2400" i="1" dirty="0">
                <a:solidFill>
                  <a:schemeClr val="bg2"/>
                </a:solidFill>
                <a:latin typeface="Arial Narrow" pitchFamily="34" charset="0"/>
              </a:rPr>
              <a:t> </a:t>
            </a:r>
            <a:r>
              <a:rPr lang="tr-TR" sz="2400" i="1" dirty="0" err="1">
                <a:solidFill>
                  <a:schemeClr val="bg2"/>
                </a:solidFill>
                <a:latin typeface="Arial Narrow" pitchFamily="34" charset="0"/>
              </a:rPr>
              <a:t>laserler</a:t>
            </a:r>
            <a:r>
              <a:rPr lang="tr-TR" sz="2400" i="1" dirty="0">
                <a:solidFill>
                  <a:schemeClr val="bg2"/>
                </a:solidFill>
                <a:latin typeface="Arial Narrow" pitchFamily="34" charset="0"/>
              </a:rPr>
              <a:t> olsa da </a:t>
            </a:r>
            <a:r>
              <a:rPr lang="tr-TR" sz="2400" i="1" dirty="0" err="1">
                <a:solidFill>
                  <a:schemeClr val="bg2"/>
                </a:solidFill>
                <a:latin typeface="Arial Narrow" pitchFamily="34" charset="0"/>
              </a:rPr>
              <a:t>GentleYAG</a:t>
            </a:r>
            <a:r>
              <a:rPr lang="tr-TR" sz="2400" i="1" dirty="0">
                <a:solidFill>
                  <a:schemeClr val="bg2"/>
                </a:solidFill>
                <a:latin typeface="Arial Narrow" pitchFamily="34" charset="0"/>
              </a:rPr>
              <a:t> etkili ve güvenli olması nedeniyle,</a:t>
            </a:r>
          </a:p>
          <a:p>
            <a:pPr algn="just"/>
            <a:r>
              <a:rPr lang="tr-TR" sz="2400" i="1" dirty="0">
                <a:solidFill>
                  <a:schemeClr val="bg2"/>
                </a:solidFill>
                <a:latin typeface="Arial Narrow" pitchFamily="34" charset="0"/>
              </a:rPr>
              <a:t>istenmeyen kıllardan şikayet eden daha koyu tenli bireylerin tedavisinde tercih edilmiştir. </a:t>
            </a:r>
            <a:r>
              <a:rPr lang="tr-TR" sz="2400" i="1" dirty="0" err="1" smtClean="0">
                <a:solidFill>
                  <a:schemeClr val="bg2"/>
                </a:solidFill>
                <a:latin typeface="Arial Narrow" pitchFamily="34" charset="0"/>
              </a:rPr>
              <a:t>Laser</a:t>
            </a:r>
            <a:r>
              <a:rPr lang="tr-TR" sz="2400" i="1" dirty="0" smtClean="0">
                <a:solidFill>
                  <a:schemeClr val="bg2"/>
                </a:solidFill>
                <a:latin typeface="Arial Narrow" pitchFamily="34" charset="0"/>
              </a:rPr>
              <a:t> </a:t>
            </a:r>
            <a:r>
              <a:rPr lang="tr-TR" sz="2400" i="1" dirty="0">
                <a:solidFill>
                  <a:schemeClr val="bg2"/>
                </a:solidFill>
                <a:latin typeface="Arial Narrow" pitchFamily="34" charset="0"/>
              </a:rPr>
              <a:t>sonrası </a:t>
            </a:r>
            <a:r>
              <a:rPr lang="tr-TR" sz="2400" i="1" dirty="0" err="1">
                <a:solidFill>
                  <a:schemeClr val="bg2"/>
                </a:solidFill>
                <a:latin typeface="Arial Narrow" pitchFamily="34" charset="0"/>
              </a:rPr>
              <a:t>hiperpigmentasyon</a:t>
            </a:r>
            <a:r>
              <a:rPr lang="tr-TR" sz="2400" i="1" dirty="0">
                <a:solidFill>
                  <a:schemeClr val="bg2"/>
                </a:solidFill>
                <a:latin typeface="Arial Narrow" pitchFamily="34" charset="0"/>
              </a:rPr>
              <a:t>  ve diğer yan etkilerin daha koyu tenli hastalarda daha yaygın </a:t>
            </a:r>
            <a:r>
              <a:rPr lang="tr-TR" sz="2400" i="1" dirty="0" err="1">
                <a:solidFill>
                  <a:schemeClr val="bg2"/>
                </a:solidFill>
                <a:latin typeface="Arial Narrow" pitchFamily="34" charset="0"/>
              </a:rPr>
              <a:t>oldugu</a:t>
            </a:r>
            <a:r>
              <a:rPr lang="tr-TR" sz="2400" i="1" dirty="0">
                <a:solidFill>
                  <a:schemeClr val="bg2"/>
                </a:solidFill>
                <a:latin typeface="Arial Narrow" pitchFamily="34" charset="0"/>
              </a:rPr>
              <a:t> kabul ediliyor. Literatürde, </a:t>
            </a:r>
            <a:r>
              <a:rPr lang="tr-TR" sz="2400" i="1" dirty="0" err="1" smtClean="0">
                <a:solidFill>
                  <a:schemeClr val="bg2"/>
                </a:solidFill>
                <a:latin typeface="Arial Narrow" pitchFamily="34" charset="0"/>
              </a:rPr>
              <a:t>Nd</a:t>
            </a:r>
            <a:r>
              <a:rPr lang="tr-TR" sz="2400" i="1" dirty="0" smtClean="0">
                <a:solidFill>
                  <a:schemeClr val="bg2"/>
                </a:solidFill>
                <a:latin typeface="Arial Narrow" pitchFamily="34" charset="0"/>
              </a:rPr>
              <a:t>:YAG </a:t>
            </a:r>
            <a:r>
              <a:rPr lang="tr-TR" sz="2400" i="1" dirty="0" err="1">
                <a:solidFill>
                  <a:schemeClr val="bg2"/>
                </a:solidFill>
                <a:latin typeface="Arial Narrow" pitchFamily="34" charset="0"/>
              </a:rPr>
              <a:t>laserleri</a:t>
            </a:r>
            <a:r>
              <a:rPr lang="tr-TR" sz="2400" i="1" dirty="0">
                <a:solidFill>
                  <a:schemeClr val="bg2"/>
                </a:solidFill>
                <a:latin typeface="Arial Narrow" pitchFamily="34" charset="0"/>
              </a:rPr>
              <a:t> ile yapılan tedavilerde yara izleri ya da </a:t>
            </a:r>
            <a:r>
              <a:rPr lang="tr-TR" sz="2400" i="1" dirty="0" err="1">
                <a:solidFill>
                  <a:schemeClr val="bg2"/>
                </a:solidFill>
                <a:latin typeface="Arial Narrow" pitchFamily="34" charset="0"/>
              </a:rPr>
              <a:t>hiperpigmentasyon</a:t>
            </a:r>
            <a:r>
              <a:rPr lang="tr-TR" sz="2400" i="1" dirty="0">
                <a:solidFill>
                  <a:schemeClr val="bg2"/>
                </a:solidFill>
                <a:latin typeface="Arial Narrow" pitchFamily="34" charset="0"/>
              </a:rPr>
              <a:t> görüldüğüne dair herhangi bir</a:t>
            </a:r>
          </a:p>
          <a:p>
            <a:pPr algn="just"/>
            <a:r>
              <a:rPr lang="es-ES" sz="2400" i="1" dirty="0">
                <a:solidFill>
                  <a:schemeClr val="bg2"/>
                </a:solidFill>
                <a:latin typeface="Arial Narrow" pitchFamily="34" charset="0"/>
              </a:rPr>
              <a:t>rapor bildirilmemi</a:t>
            </a:r>
            <a:r>
              <a:rPr lang="tr-TR" sz="2400" i="1" dirty="0">
                <a:solidFill>
                  <a:schemeClr val="bg2"/>
                </a:solidFill>
                <a:latin typeface="Arial Narrow" pitchFamily="34" charset="0"/>
              </a:rPr>
              <a:t>ş</a:t>
            </a:r>
            <a:r>
              <a:rPr lang="es-ES" sz="2400" i="1" dirty="0">
                <a:solidFill>
                  <a:schemeClr val="bg2"/>
                </a:solidFill>
                <a:latin typeface="Arial Narrow" pitchFamily="34" charset="0"/>
              </a:rPr>
              <a:t>ve tarafımızca uygulanan</a:t>
            </a:r>
            <a:r>
              <a:rPr lang="tr-TR" sz="2400" i="1" dirty="0">
                <a:solidFill>
                  <a:schemeClr val="bg2"/>
                </a:solidFill>
                <a:latin typeface="Arial Narrow" pitchFamily="34" charset="0"/>
              </a:rPr>
              <a:t> tedavilerde bu yönde herhangi bir belirtiye </a:t>
            </a:r>
            <a:r>
              <a:rPr lang="tr-TR" sz="2400" i="1" dirty="0" err="1">
                <a:solidFill>
                  <a:schemeClr val="bg2"/>
                </a:solidFill>
                <a:latin typeface="Arial Narrow" pitchFamily="34" charset="0"/>
              </a:rPr>
              <a:t>rastlanmamıstır</a:t>
            </a:r>
            <a:r>
              <a:rPr lang="tr-TR" sz="2400" i="1" dirty="0">
                <a:solidFill>
                  <a:schemeClr val="bg2"/>
                </a:solidFill>
                <a:latin typeface="Arial Narrow" pitchFamily="34" charset="0"/>
              </a:rPr>
              <a:t>. Özet olarak, </a:t>
            </a:r>
            <a:r>
              <a:rPr lang="tr-TR" sz="2400" i="1" dirty="0" err="1">
                <a:solidFill>
                  <a:schemeClr val="bg2"/>
                </a:solidFill>
                <a:latin typeface="Arial Narrow" pitchFamily="34" charset="0"/>
              </a:rPr>
              <a:t>GentleYAG</a:t>
            </a:r>
            <a:r>
              <a:rPr lang="tr-TR" sz="2400" i="1" dirty="0">
                <a:solidFill>
                  <a:schemeClr val="bg2"/>
                </a:solidFill>
                <a:latin typeface="Arial Narrow" pitchFamily="34" charset="0"/>
              </a:rPr>
              <a:t> </a:t>
            </a:r>
            <a:r>
              <a:rPr lang="tr-TR" sz="2400" i="1" dirty="0" err="1" smtClean="0">
                <a:solidFill>
                  <a:schemeClr val="bg2"/>
                </a:solidFill>
                <a:latin typeface="Arial Narrow" pitchFamily="34" charset="0"/>
              </a:rPr>
              <a:t>Laserin</a:t>
            </a:r>
            <a:r>
              <a:rPr lang="tr-TR" sz="2400" i="1" dirty="0">
                <a:solidFill>
                  <a:schemeClr val="bg2"/>
                </a:solidFill>
                <a:latin typeface="Arial Narrow" pitchFamily="34" charset="0"/>
              </a:rPr>
              <a:t>, bütün cilt tiplerinde ve/veya yanık tenli bireylerde istenmeyen kılların uzun süreli alınmasında son derece etkili bir yöntem </a:t>
            </a:r>
            <a:r>
              <a:rPr lang="tr-TR" sz="2400" i="1" dirty="0" err="1">
                <a:solidFill>
                  <a:schemeClr val="bg2"/>
                </a:solidFill>
                <a:latin typeface="Arial Narrow" pitchFamily="34" charset="0"/>
              </a:rPr>
              <a:t>oldugu</a:t>
            </a:r>
            <a:r>
              <a:rPr lang="tr-TR" sz="2400" i="1" dirty="0">
                <a:solidFill>
                  <a:schemeClr val="bg2"/>
                </a:solidFill>
                <a:latin typeface="Arial Narrow" pitchFamily="34" charset="0"/>
              </a:rPr>
              <a:t> görülmüştür. </a:t>
            </a:r>
            <a:r>
              <a:rPr lang="tr-TR" sz="2400" i="1" dirty="0" err="1">
                <a:solidFill>
                  <a:schemeClr val="bg2"/>
                </a:solidFill>
                <a:latin typeface="Arial Narrow" pitchFamily="34" charset="0"/>
              </a:rPr>
              <a:t>Laser</a:t>
            </a:r>
            <a:r>
              <a:rPr lang="tr-TR" sz="2400" i="1" dirty="0">
                <a:solidFill>
                  <a:schemeClr val="bg2"/>
                </a:solidFill>
                <a:latin typeface="Arial Narrow" pitchFamily="34" charset="0"/>
              </a:rPr>
              <a:t> sonrası görülen yan etkiler minimaldir </a:t>
            </a:r>
            <a:r>
              <a:rPr lang="fi-FI" sz="2400" i="1" dirty="0">
                <a:solidFill>
                  <a:schemeClr val="bg2"/>
                </a:solidFill>
                <a:latin typeface="Arial Narrow" pitchFamily="34" charset="0"/>
              </a:rPr>
              <a:t>ve ters etki riski çok dü</a:t>
            </a:r>
            <a:r>
              <a:rPr lang="tr-TR" sz="2400" i="1" dirty="0">
                <a:solidFill>
                  <a:schemeClr val="bg2"/>
                </a:solidFill>
                <a:latin typeface="Arial Narrow" pitchFamily="34" charset="0"/>
              </a:rPr>
              <a:t>ş</a:t>
            </a:r>
            <a:r>
              <a:rPr lang="fi-FI" sz="2400" i="1" dirty="0">
                <a:solidFill>
                  <a:schemeClr val="bg2"/>
                </a:solidFill>
                <a:latin typeface="Arial Narrow" pitchFamily="34" charset="0"/>
              </a:rPr>
              <a:t>üktür.</a:t>
            </a:r>
            <a:r>
              <a:rPr lang="tr-TR" sz="2400" i="1" dirty="0">
                <a:solidFill>
                  <a:schemeClr val="bg2"/>
                </a:solidFill>
                <a:latin typeface="Arial Narrow" pitchFamily="34" charset="0"/>
              </a:rPr>
              <a:t>’’</a:t>
            </a:r>
          </a:p>
        </p:txBody>
      </p:sp>
      <p:sp>
        <p:nvSpPr>
          <p:cNvPr id="28675" name="TextBox 4"/>
          <p:cNvSpPr txBox="1">
            <a:spLocks noChangeArrowheads="1"/>
          </p:cNvSpPr>
          <p:nvPr/>
        </p:nvSpPr>
        <p:spPr bwMode="auto">
          <a:xfrm>
            <a:off x="609600" y="5638800"/>
            <a:ext cx="7772400" cy="1016000"/>
          </a:xfrm>
          <a:prstGeom prst="rect">
            <a:avLst/>
          </a:prstGeom>
          <a:noFill/>
          <a:ln w="9525">
            <a:noFill/>
            <a:miter lim="800000"/>
            <a:headEnd/>
            <a:tailEnd/>
          </a:ln>
        </p:spPr>
        <p:txBody>
          <a:bodyPr>
            <a:spAutoFit/>
          </a:bodyPr>
          <a:lstStyle/>
          <a:p>
            <a:r>
              <a:rPr lang="tr-TR" sz="2000">
                <a:solidFill>
                  <a:schemeClr val="bg2"/>
                </a:solidFill>
                <a:latin typeface="Arial Narrow" pitchFamily="34" charset="0"/>
              </a:rPr>
              <a:t>Simon Ourian, M.D.</a:t>
            </a:r>
          </a:p>
          <a:p>
            <a:r>
              <a:rPr lang="tr-TR" sz="2000">
                <a:solidFill>
                  <a:schemeClr val="bg2"/>
                </a:solidFill>
                <a:latin typeface="Arial Narrow" pitchFamily="34" charset="0"/>
              </a:rPr>
              <a:t>Epione Medical Corporation</a:t>
            </a:r>
          </a:p>
          <a:p>
            <a:r>
              <a:rPr lang="tr-TR" sz="2000">
                <a:solidFill>
                  <a:schemeClr val="bg2"/>
                </a:solidFill>
                <a:latin typeface="Arial Narrow" pitchFamily="34" charset="0"/>
              </a:rPr>
              <a:t>Beverly Hills, California, ABD</a:t>
            </a:r>
          </a:p>
        </p:txBody>
      </p: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31076" name="Rectangle 4"/>
          <p:cNvSpPr>
            <a:spLocks noGrp="1" noChangeArrowheads="1"/>
          </p:cNvSpPr>
          <p:nvPr>
            <p:ph type="ctrTitle" idx="4294967295"/>
          </p:nvPr>
        </p:nvSpPr>
        <p:spPr bwMode="auto">
          <a:xfrm>
            <a:off x="685800" y="2130425"/>
            <a:ext cx="7772400" cy="1470025"/>
          </a:xfrm>
          <a:prstGeom prst="rect">
            <a:avLst/>
          </a:prstGeom>
          <a:noFill/>
          <a:ln>
            <a:miter lim="800000"/>
            <a:headEnd/>
            <a:tailEnd/>
          </a:ln>
        </p:spPr>
        <p:txBody>
          <a:bodyPr/>
          <a:lstStyle/>
          <a:p>
            <a:r>
              <a:rPr lang="tr-TR" sz="4800" dirty="0" smtClean="0">
                <a:solidFill>
                  <a:srgbClr val="AC0056"/>
                </a:solidFill>
                <a:latin typeface="Arial Narrow" pitchFamily="34" charset="0"/>
              </a:rPr>
              <a:t>Teşekkürler</a:t>
            </a:r>
            <a:endParaRPr lang="en-US" sz="4800" dirty="0" smtClean="0">
              <a:solidFill>
                <a:srgbClr val="AC0056"/>
              </a:solidFill>
              <a:latin typeface="Arial Narrow" pitchFamily="34" charset="0"/>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105476" name="Rectangle 4"/>
          <p:cNvSpPr>
            <a:spLocks noGrp="1" noChangeArrowheads="1"/>
          </p:cNvSpPr>
          <p:nvPr>
            <p:ph type="ctrTitle" idx="4294967295"/>
          </p:nvPr>
        </p:nvSpPr>
        <p:spPr bwMode="auto">
          <a:xfrm>
            <a:off x="685800" y="2130425"/>
            <a:ext cx="7772400" cy="1470025"/>
          </a:xfrm>
          <a:prstGeom prst="rect">
            <a:avLst/>
          </a:prstGeom>
          <a:noFill/>
          <a:ln>
            <a:miter lim="800000"/>
            <a:headEnd/>
            <a:tailEnd/>
          </a:ln>
        </p:spPr>
        <p:txBody>
          <a:bodyPr/>
          <a:lstStyle/>
          <a:p>
            <a:r>
              <a:rPr lang="tr-TR" dirty="0" smtClean="0">
                <a:solidFill>
                  <a:srgbClr val="AC0056"/>
                </a:solidFill>
                <a:latin typeface="Arial Narrow" pitchFamily="34" charset="0"/>
              </a:rPr>
              <a:t>Laser Epilasyon</a:t>
            </a:r>
            <a:r>
              <a:rPr lang="en-US" dirty="0" smtClean="0">
                <a:solidFill>
                  <a:srgbClr val="AC0056"/>
                </a:solidFill>
                <a:latin typeface="Arial Narrow" pitchFamily="34" charset="0"/>
              </a:rPr>
              <a:t/>
            </a:r>
            <a:br>
              <a:rPr lang="en-US" dirty="0" smtClean="0">
                <a:solidFill>
                  <a:srgbClr val="AC0056"/>
                </a:solidFill>
                <a:latin typeface="Arial Narrow" pitchFamily="34" charset="0"/>
              </a:rPr>
            </a:br>
            <a:endParaRPr lang="en-US" dirty="0" smtClean="0">
              <a:solidFill>
                <a:srgbClr val="AC0056"/>
              </a:solidFill>
              <a:latin typeface="Arial Narrow" pitchFamily="34"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457200" y="579438"/>
            <a:ext cx="8229600" cy="868362"/>
          </a:xfrm>
          <a:noFill/>
          <a:ln>
            <a:miter lim="800000"/>
            <a:headEnd/>
            <a:tailEnd/>
          </a:ln>
        </p:spPr>
        <p:txBody>
          <a:bodyPr vert="horz" wrap="square" lIns="91440" tIns="45720" rIns="91440" bIns="45720" numCol="1" anchor="t" anchorCtr="0" compatLnSpc="1">
            <a:prstTxWarp prst="textNoShape">
              <a:avLst/>
            </a:prstTxWarp>
          </a:bodyPr>
          <a:lstStyle/>
          <a:p>
            <a:r>
              <a:rPr lang="en-US" dirty="0" err="1" smtClean="0">
                <a:solidFill>
                  <a:srgbClr val="AC0056"/>
                </a:solidFill>
                <a:latin typeface="Arial Narrow" pitchFamily="34" charset="0"/>
              </a:rPr>
              <a:t>GentleYAG</a:t>
            </a:r>
            <a:r>
              <a:rPr lang="en-US" dirty="0" smtClean="0">
                <a:solidFill>
                  <a:srgbClr val="AC0056"/>
                </a:solidFill>
                <a:latin typeface="Arial Narrow" pitchFamily="34" charset="0"/>
              </a:rPr>
              <a:t> – 1064nm</a:t>
            </a:r>
          </a:p>
        </p:txBody>
      </p:sp>
      <p:grpSp>
        <p:nvGrpSpPr>
          <p:cNvPr id="4" name="Organization Chart 2"/>
          <p:cNvGrpSpPr>
            <a:grpSpLocks noChangeAspect="1"/>
          </p:cNvGrpSpPr>
          <p:nvPr/>
        </p:nvGrpSpPr>
        <p:grpSpPr bwMode="auto">
          <a:xfrm>
            <a:off x="-76200" y="1600200"/>
            <a:ext cx="7772400" cy="4114800"/>
            <a:chOff x="432" y="1248"/>
            <a:chExt cx="1440" cy="1584"/>
          </a:xfrm>
        </p:grpSpPr>
        <p:cxnSp>
          <p:nvCxnSpPr>
            <p:cNvPr id="1028" name="_s1028"/>
            <p:cNvCxnSpPr>
              <a:cxnSpLocks noChangeShapeType="1"/>
              <a:stCxn id="11" idx="1"/>
              <a:endCxn id="8" idx="2"/>
            </p:cNvCxnSpPr>
            <p:nvPr/>
          </p:nvCxnSpPr>
          <p:spPr bwMode="auto">
            <a:xfrm rot="10800000">
              <a:off x="864" y="1536"/>
              <a:ext cx="144" cy="1152"/>
            </a:xfrm>
            <a:prstGeom prst="bentConnector2">
              <a:avLst/>
            </a:prstGeom>
            <a:noFill/>
            <a:ln w="28575">
              <a:solidFill>
                <a:schemeClr val="tx1"/>
              </a:solidFill>
              <a:miter lim="800000"/>
              <a:headEnd/>
              <a:tailEnd/>
            </a:ln>
          </p:spPr>
        </p:cxnSp>
        <p:cxnSp>
          <p:nvCxnSpPr>
            <p:cNvPr id="1029" name="_s1029"/>
            <p:cNvCxnSpPr>
              <a:cxnSpLocks noChangeShapeType="1"/>
              <a:stCxn id="10" idx="1"/>
              <a:endCxn id="8" idx="2"/>
            </p:cNvCxnSpPr>
            <p:nvPr/>
          </p:nvCxnSpPr>
          <p:spPr bwMode="auto">
            <a:xfrm rot="10800000">
              <a:off x="864" y="1536"/>
              <a:ext cx="144" cy="720"/>
            </a:xfrm>
            <a:prstGeom prst="bentConnector2">
              <a:avLst/>
            </a:prstGeom>
            <a:noFill/>
            <a:ln w="28575">
              <a:solidFill>
                <a:schemeClr val="tx1"/>
              </a:solidFill>
              <a:miter lim="800000"/>
              <a:headEnd/>
              <a:tailEnd/>
            </a:ln>
          </p:spPr>
        </p:cxnSp>
        <p:cxnSp>
          <p:nvCxnSpPr>
            <p:cNvPr id="1030" name="_s1030"/>
            <p:cNvCxnSpPr>
              <a:cxnSpLocks noChangeShapeType="1"/>
              <a:stCxn id="9" idx="1"/>
              <a:endCxn id="8" idx="2"/>
            </p:cNvCxnSpPr>
            <p:nvPr/>
          </p:nvCxnSpPr>
          <p:spPr bwMode="auto">
            <a:xfrm rot="10800000">
              <a:off x="864" y="1536"/>
              <a:ext cx="144" cy="288"/>
            </a:xfrm>
            <a:prstGeom prst="bentConnector2">
              <a:avLst/>
            </a:prstGeom>
            <a:noFill/>
            <a:ln w="28575">
              <a:solidFill>
                <a:schemeClr val="tx1"/>
              </a:solidFill>
              <a:miter lim="800000"/>
              <a:headEnd/>
              <a:tailEnd/>
            </a:ln>
          </p:spPr>
        </p:cxnSp>
        <p:sp>
          <p:nvSpPr>
            <p:cNvPr id="8" name="_s1031"/>
            <p:cNvSpPr>
              <a:spLocks noChangeArrowheads="1"/>
            </p:cNvSpPr>
            <p:nvPr/>
          </p:nvSpPr>
          <p:spPr bwMode="auto">
            <a:xfrm>
              <a:off x="432" y="1248"/>
              <a:ext cx="864" cy="288"/>
            </a:xfrm>
            <a:prstGeom prst="roundRect">
              <a:avLst>
                <a:gd name="adj" fmla="val 16667"/>
              </a:avLst>
            </a:prstGeom>
            <a:noFill/>
            <a:ln w="9525">
              <a:noFill/>
              <a:round/>
              <a:headEnd/>
              <a:tailEnd/>
            </a:ln>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tr-TR" sz="3600" u="sng" dirty="0" err="1" smtClean="0">
                  <a:solidFill>
                    <a:schemeClr val="bg2"/>
                  </a:solidFill>
                  <a:latin typeface="Arial Narrow" pitchFamily="34" charset="0"/>
                  <a:ea typeface="ヒラギノ角ゴ Pro W3" pitchFamily="16" charset="-128"/>
                </a:rPr>
                <a:t>Endikasyonlar</a:t>
              </a:r>
              <a:endParaRPr kumimoji="0" lang="en-US" sz="3600" b="0" i="0" u="sng" strike="noStrike" cap="none" normalizeH="0" baseline="0" dirty="0" smtClean="0">
                <a:ln>
                  <a:noFill/>
                </a:ln>
                <a:solidFill>
                  <a:schemeClr val="bg2"/>
                </a:solidFill>
                <a:effectLst/>
                <a:latin typeface="Arial Narrow" pitchFamily="34" charset="0"/>
                <a:ea typeface="ヒラギノ角ゴ Pro W3" pitchFamily="16" charset="-128"/>
              </a:endParaRPr>
            </a:p>
          </p:txBody>
        </p:sp>
        <p:sp>
          <p:nvSpPr>
            <p:cNvPr id="9" name="_s1032"/>
            <p:cNvSpPr>
              <a:spLocks noChangeArrowheads="1"/>
            </p:cNvSpPr>
            <p:nvPr/>
          </p:nvSpPr>
          <p:spPr bwMode="auto">
            <a:xfrm>
              <a:off x="1008" y="1680"/>
              <a:ext cx="864" cy="288"/>
            </a:xfrm>
            <a:prstGeom prst="roundRect">
              <a:avLst>
                <a:gd name="adj" fmla="val 16667"/>
              </a:avLst>
            </a:prstGeom>
            <a:no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tr-TR" sz="3200" dirty="0" smtClean="0">
                  <a:solidFill>
                    <a:schemeClr val="bg2"/>
                  </a:solidFill>
                  <a:latin typeface="Arial Narrow" pitchFamily="34" charset="0"/>
                  <a:ea typeface="ヒラギノ角ゴ Pro W3" pitchFamily="16" charset="-128"/>
                </a:rPr>
                <a:t>Laser Epilasyon</a:t>
              </a:r>
              <a:endParaRPr kumimoji="0" lang="en-US" sz="3200" b="0" i="0" u="none" strike="noStrike" cap="none" normalizeH="0" baseline="0" dirty="0" smtClean="0">
                <a:ln>
                  <a:noFill/>
                </a:ln>
                <a:solidFill>
                  <a:schemeClr val="bg2"/>
                </a:solidFill>
                <a:effectLst/>
                <a:latin typeface="Arial Narrow" pitchFamily="34" charset="0"/>
                <a:ea typeface="ヒラギノ角ゴ Pro W3" pitchFamily="16" charset="-128"/>
              </a:endParaRPr>
            </a:p>
          </p:txBody>
        </p:sp>
        <p:sp>
          <p:nvSpPr>
            <p:cNvPr id="10" name="_s1033"/>
            <p:cNvSpPr>
              <a:spLocks noChangeArrowheads="1"/>
            </p:cNvSpPr>
            <p:nvPr/>
          </p:nvSpPr>
          <p:spPr bwMode="auto">
            <a:xfrm>
              <a:off x="1008" y="2112"/>
              <a:ext cx="864" cy="288"/>
            </a:xfrm>
            <a:prstGeom prst="roundRect">
              <a:avLst>
                <a:gd name="adj" fmla="val 16667"/>
              </a:avLst>
            </a:prstGeom>
            <a:no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tr-TR" sz="3200" dirty="0" smtClean="0">
                  <a:solidFill>
                    <a:schemeClr val="bg2"/>
                  </a:solidFill>
                  <a:latin typeface="Arial Narrow" pitchFamily="34" charset="0"/>
                  <a:ea typeface="ヒラギノ角ゴ Pro W3" pitchFamily="16" charset="-128"/>
                </a:rPr>
                <a:t>Lineer Vasküler Lezyonlar</a:t>
              </a:r>
              <a:endParaRPr kumimoji="0" lang="en-US" sz="3200" b="0" i="0" u="none" strike="noStrike" cap="none" normalizeH="0" baseline="0" dirty="0" smtClean="0">
                <a:ln>
                  <a:noFill/>
                </a:ln>
                <a:solidFill>
                  <a:schemeClr val="bg2"/>
                </a:solidFill>
                <a:effectLst/>
                <a:latin typeface="Arial Narrow" pitchFamily="34" charset="0"/>
                <a:ea typeface="ヒラギノ角ゴ Pro W3" pitchFamily="16" charset="-128"/>
              </a:endParaRPr>
            </a:p>
          </p:txBody>
        </p:sp>
        <p:sp>
          <p:nvSpPr>
            <p:cNvPr id="11" name="_s1034"/>
            <p:cNvSpPr>
              <a:spLocks noChangeArrowheads="1"/>
            </p:cNvSpPr>
            <p:nvPr/>
          </p:nvSpPr>
          <p:spPr bwMode="auto">
            <a:xfrm>
              <a:off x="1008" y="2544"/>
              <a:ext cx="864" cy="288"/>
            </a:xfrm>
            <a:prstGeom prst="roundRect">
              <a:avLst>
                <a:gd name="adj" fmla="val 16667"/>
              </a:avLst>
            </a:prstGeom>
            <a:no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tr-TR" sz="3200" dirty="0" smtClean="0">
                  <a:solidFill>
                    <a:schemeClr val="bg2"/>
                  </a:solidFill>
                  <a:latin typeface="Arial Narrow" pitchFamily="34" charset="0"/>
                  <a:ea typeface="ヒラギノ角ゴ Pro W3" pitchFamily="16" charset="-128"/>
                </a:rPr>
                <a:t>Cilt Gençleştirme</a:t>
              </a:r>
              <a:endParaRPr kumimoji="0" lang="en-US" sz="3200" b="0" i="0" u="none" strike="noStrike" cap="none" normalizeH="0" baseline="0" dirty="0" smtClean="0">
                <a:ln>
                  <a:noFill/>
                </a:ln>
                <a:solidFill>
                  <a:schemeClr val="bg2"/>
                </a:solidFill>
                <a:effectLst/>
                <a:latin typeface="Arial Narrow" pitchFamily="34" charset="0"/>
                <a:ea typeface="ヒラギノ角ゴ Pro W3" pitchFamily="16" charset="-128"/>
              </a:endParaRPr>
            </a:p>
          </p:txBody>
        </p:sp>
      </p:gr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auto">
          <a:xfrm>
            <a:off x="457200" y="655638"/>
            <a:ext cx="8229600" cy="715962"/>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solidFill>
                  <a:srgbClr val="AC0056"/>
                </a:solidFill>
                <a:latin typeface="Arial Narrow" pitchFamily="34" charset="0"/>
              </a:rPr>
              <a:t>Laser </a:t>
            </a:r>
            <a:r>
              <a:rPr lang="tr-TR" dirty="0" smtClean="0">
                <a:solidFill>
                  <a:srgbClr val="AC0056"/>
                </a:solidFill>
                <a:latin typeface="Arial Narrow" pitchFamily="34" charset="0"/>
              </a:rPr>
              <a:t>Epilasyon</a:t>
            </a:r>
            <a:endParaRPr lang="en-US" dirty="0" smtClean="0">
              <a:solidFill>
                <a:srgbClr val="AC0056"/>
              </a:solidFill>
              <a:latin typeface="Arial Narrow" pitchFamily="34" charset="0"/>
            </a:endParaRPr>
          </a:p>
        </p:txBody>
      </p:sp>
      <p:sp>
        <p:nvSpPr>
          <p:cNvPr id="63491" name="Rectangle 3"/>
          <p:cNvSpPr>
            <a:spLocks noGrp="1" noChangeArrowheads="1"/>
          </p:cNvSpPr>
          <p:nvPr>
            <p:ph type="body" idx="1"/>
          </p:nvPr>
        </p:nvSpPr>
        <p:spPr bwMode="auto">
          <a:xfrm>
            <a:off x="457200" y="1828800"/>
            <a:ext cx="8229600" cy="3276600"/>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tr-TR" sz="3800" dirty="0" smtClean="0">
                <a:solidFill>
                  <a:schemeClr val="bg2"/>
                </a:solidFill>
                <a:latin typeface="Arial Narrow" pitchFamily="34" charset="0"/>
              </a:rPr>
              <a:t>Nasıl Tedavi Edilir</a:t>
            </a:r>
            <a:r>
              <a:rPr lang="en-US" sz="3800" dirty="0" smtClean="0">
                <a:solidFill>
                  <a:schemeClr val="bg2"/>
                </a:solidFill>
                <a:latin typeface="Arial Narrow" pitchFamily="34" charset="0"/>
              </a:rPr>
              <a:t>?</a:t>
            </a:r>
          </a:p>
          <a:p>
            <a:pPr lvl="1">
              <a:lnSpc>
                <a:spcPct val="90000"/>
              </a:lnSpc>
            </a:pPr>
            <a:r>
              <a:rPr lang="tr-TR" sz="3600" dirty="0" smtClean="0">
                <a:solidFill>
                  <a:schemeClr val="bg2"/>
                </a:solidFill>
                <a:latin typeface="Arial Narrow" pitchFamily="34" charset="0"/>
              </a:rPr>
              <a:t>Kıl kökü pigmentlerini hedef alır</a:t>
            </a:r>
            <a:r>
              <a:rPr lang="en-US" sz="3600" dirty="0" smtClean="0">
                <a:solidFill>
                  <a:schemeClr val="bg2"/>
                </a:solidFill>
                <a:latin typeface="Arial Narrow" pitchFamily="34" charset="0"/>
              </a:rPr>
              <a:t>.</a:t>
            </a:r>
          </a:p>
          <a:p>
            <a:pPr lvl="1">
              <a:lnSpc>
                <a:spcPct val="90000"/>
              </a:lnSpc>
            </a:pPr>
            <a:r>
              <a:rPr lang="tr-TR" sz="3600" dirty="0" smtClean="0">
                <a:solidFill>
                  <a:schemeClr val="bg2"/>
                </a:solidFill>
                <a:latin typeface="Arial Narrow" pitchFamily="34" charset="0"/>
              </a:rPr>
              <a:t>Kök hücrelerine verilen termal hasar kalıcı tüy kaybına sebep olur.</a:t>
            </a:r>
          </a:p>
          <a:p>
            <a:pPr lvl="1">
              <a:lnSpc>
                <a:spcPct val="90000"/>
              </a:lnSpc>
            </a:pPr>
            <a:r>
              <a:rPr lang="tr-TR" sz="3600" dirty="0" smtClean="0">
                <a:solidFill>
                  <a:schemeClr val="bg2"/>
                </a:solidFill>
                <a:latin typeface="Arial Narrow" pitchFamily="34" charset="0"/>
              </a:rPr>
              <a:t>Tüy başının termal tahribatı tüy büyümesini durdurur.</a:t>
            </a:r>
          </a:p>
          <a:p>
            <a:pPr lvl="1">
              <a:lnSpc>
                <a:spcPct val="90000"/>
              </a:lnSpc>
            </a:pPr>
            <a:endParaRPr lang="en-US" sz="3600" dirty="0" smtClean="0">
              <a:solidFill>
                <a:schemeClr val="bg2"/>
              </a:solidFill>
              <a:latin typeface="Arial Narrow" pitchFamily="34" charset="0"/>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xfrm>
            <a:off x="457200" y="579438"/>
            <a:ext cx="8229600" cy="868362"/>
          </a:xfrm>
          <a:noFill/>
          <a:ln>
            <a:miter lim="800000"/>
            <a:headEnd/>
            <a:tailEnd/>
          </a:ln>
        </p:spPr>
        <p:txBody>
          <a:bodyPr vert="horz" wrap="square" lIns="91440" tIns="45720" rIns="91440" bIns="45720" numCol="1" anchor="t" anchorCtr="0" compatLnSpc="1">
            <a:prstTxWarp prst="textNoShape">
              <a:avLst/>
            </a:prstTxWarp>
          </a:bodyPr>
          <a:lstStyle/>
          <a:p>
            <a:r>
              <a:rPr lang="tr-TR" dirty="0" smtClean="0">
                <a:solidFill>
                  <a:srgbClr val="AC0056"/>
                </a:solidFill>
                <a:latin typeface="Arial Narrow" pitchFamily="34" charset="0"/>
              </a:rPr>
              <a:t>Nasıl Etkiler</a:t>
            </a:r>
            <a:r>
              <a:rPr lang="en-US" dirty="0" smtClean="0">
                <a:solidFill>
                  <a:srgbClr val="AC0056"/>
                </a:solidFill>
                <a:latin typeface="Arial Narrow" pitchFamily="34" charset="0"/>
              </a:rPr>
              <a:t>?</a:t>
            </a:r>
          </a:p>
        </p:txBody>
      </p:sp>
      <p:sp>
        <p:nvSpPr>
          <p:cNvPr id="66563" name="Rectangle 3"/>
          <p:cNvSpPr>
            <a:spLocks noGrp="1" noChangeArrowheads="1"/>
          </p:cNvSpPr>
          <p:nvPr>
            <p:ph type="body" idx="1"/>
          </p:nvPr>
        </p:nvSpPr>
        <p:spPr bwMode="auto">
          <a:xfrm>
            <a:off x="685800" y="1447800"/>
            <a:ext cx="7772400" cy="4267200"/>
          </a:xfrm>
          <a:noFill/>
          <a:ln>
            <a:miter lim="800000"/>
            <a:headEnd/>
            <a:tailEnd/>
          </a:ln>
        </p:spPr>
        <p:txBody>
          <a:bodyPr vert="horz" wrap="square" lIns="91440" tIns="45720" rIns="91440" bIns="45720" numCol="1" anchor="t" anchorCtr="0" compatLnSpc="1">
            <a:prstTxWarp prst="textNoShape">
              <a:avLst/>
            </a:prstTxWarp>
          </a:bodyPr>
          <a:lstStyle/>
          <a:p>
            <a:pPr algn="just">
              <a:lnSpc>
                <a:spcPct val="90000"/>
              </a:lnSpc>
            </a:pPr>
            <a:r>
              <a:rPr lang="tr-TR" sz="3600" dirty="0" smtClean="0">
                <a:solidFill>
                  <a:schemeClr val="bg2"/>
                </a:solidFill>
                <a:latin typeface="Arial Narrow" pitchFamily="34" charset="0"/>
              </a:rPr>
              <a:t>Çalışmalar tedavi sonrası tüylerde %80 azalma  olduğunu gösterir.</a:t>
            </a:r>
            <a:endParaRPr lang="en-US" sz="3600" dirty="0" smtClean="0">
              <a:solidFill>
                <a:schemeClr val="bg2"/>
              </a:solidFill>
              <a:latin typeface="Arial Narrow" pitchFamily="34" charset="0"/>
            </a:endParaRPr>
          </a:p>
          <a:p>
            <a:pPr algn="just">
              <a:lnSpc>
                <a:spcPct val="90000"/>
              </a:lnSpc>
            </a:pPr>
            <a:r>
              <a:rPr lang="en-US" sz="3600" dirty="0" smtClean="0">
                <a:solidFill>
                  <a:schemeClr val="bg2"/>
                </a:solidFill>
                <a:latin typeface="Arial Narrow" pitchFamily="34" charset="0"/>
              </a:rPr>
              <a:t>1064nm </a:t>
            </a:r>
            <a:r>
              <a:rPr lang="tr-TR" sz="3600" dirty="0" smtClean="0">
                <a:solidFill>
                  <a:schemeClr val="bg2"/>
                </a:solidFill>
                <a:latin typeface="Arial Narrow" pitchFamily="34" charset="0"/>
              </a:rPr>
              <a:t>dalga boyu beyaz, sarı ve gri tüyleri siyah tüylere oranla daha az etkiler.</a:t>
            </a:r>
            <a:r>
              <a:rPr lang="en-US" sz="3600" dirty="0" smtClean="0">
                <a:solidFill>
                  <a:schemeClr val="bg2"/>
                </a:solidFill>
                <a:latin typeface="Arial Narrow" pitchFamily="34" charset="0"/>
              </a:rPr>
              <a:t> </a:t>
            </a:r>
          </a:p>
          <a:p>
            <a:pPr algn="just">
              <a:lnSpc>
                <a:spcPct val="90000"/>
              </a:lnSpc>
            </a:pPr>
            <a:r>
              <a:rPr lang="tr-TR" sz="3600" dirty="0" smtClean="0">
                <a:solidFill>
                  <a:schemeClr val="bg2"/>
                </a:solidFill>
                <a:latin typeface="Arial Narrow" pitchFamily="34" charset="0"/>
              </a:rPr>
              <a:t>Bazı kızıl tüyler istediğimiz etkiyi göstermeyebilir</a:t>
            </a:r>
            <a:r>
              <a:rPr lang="en-US" sz="3600" dirty="0" smtClean="0">
                <a:solidFill>
                  <a:schemeClr val="bg2"/>
                </a:solidFill>
                <a:latin typeface="Arial Narrow" pitchFamily="34" charset="0"/>
              </a:rPr>
              <a:t>. </a:t>
            </a:r>
          </a:p>
          <a:p>
            <a:pPr algn="just">
              <a:lnSpc>
                <a:spcPct val="90000"/>
              </a:lnSpc>
              <a:buFont typeface="Arial" pitchFamily="34" charset="0"/>
              <a:buChar char="•"/>
            </a:pPr>
            <a:r>
              <a:rPr lang="tr-TR" sz="3600" dirty="0" smtClean="0">
                <a:solidFill>
                  <a:schemeClr val="bg2"/>
                </a:solidFill>
                <a:latin typeface="Arial Narrow" pitchFamily="34" charset="0"/>
              </a:rPr>
              <a:t> Hastalar tedavi öncesinde tüm olası    sonuçlar konusunda bilgilendirilmelidir.</a:t>
            </a:r>
          </a:p>
          <a:p>
            <a:pPr>
              <a:lnSpc>
                <a:spcPct val="90000"/>
              </a:lnSpc>
              <a:buFont typeface="Arial" pitchFamily="34" charset="0"/>
              <a:buChar char="•"/>
            </a:pPr>
            <a:endParaRPr lang="tr-TR" sz="3600" dirty="0" smtClean="0">
              <a:solidFill>
                <a:schemeClr val="bg2"/>
              </a:solidFill>
              <a:latin typeface="Arial Narrow" pitchFamily="34" charset="0"/>
            </a:endParaRPr>
          </a:p>
          <a:p>
            <a:pPr>
              <a:lnSpc>
                <a:spcPct val="90000"/>
              </a:lnSpc>
              <a:buFontTx/>
              <a:buNone/>
            </a:pPr>
            <a:endParaRPr lang="en-US" sz="3600" dirty="0" smtClean="0">
              <a:solidFill>
                <a:schemeClr val="bg2"/>
              </a:solidFill>
              <a:latin typeface="Arial Narrow" pitchFamily="34" charset="0"/>
            </a:endParaRPr>
          </a:p>
          <a:p>
            <a:pPr>
              <a:lnSpc>
                <a:spcPct val="90000"/>
              </a:lnSpc>
            </a:pPr>
            <a:endParaRPr lang="en-US" sz="2800" dirty="0" smtClean="0">
              <a:solidFill>
                <a:schemeClr val="bg2"/>
              </a:solidFill>
              <a:latin typeface="Arial Narrow" pitchFamily="34"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4000" dirty="0" smtClean="0">
                <a:solidFill>
                  <a:srgbClr val="AC0056"/>
                </a:solidFill>
                <a:latin typeface="Arial Narrow" pitchFamily="34" charset="0"/>
              </a:rPr>
              <a:t/>
            </a:r>
            <a:br>
              <a:rPr lang="en-US" sz="4000" dirty="0" smtClean="0">
                <a:solidFill>
                  <a:srgbClr val="AC0056"/>
                </a:solidFill>
                <a:latin typeface="Arial Narrow" pitchFamily="34" charset="0"/>
              </a:rPr>
            </a:br>
            <a:r>
              <a:rPr lang="tr-TR" dirty="0" smtClean="0">
                <a:solidFill>
                  <a:srgbClr val="AC0056"/>
                </a:solidFill>
                <a:latin typeface="Arial Narrow" pitchFamily="34" charset="0"/>
              </a:rPr>
              <a:t>Tedavi Öncesi</a:t>
            </a:r>
            <a:endParaRPr lang="en-US" sz="4000" dirty="0" smtClean="0">
              <a:solidFill>
                <a:srgbClr val="AC0056"/>
              </a:solidFill>
              <a:latin typeface="Arial Narrow" pitchFamily="34" charset="0"/>
            </a:endParaRPr>
          </a:p>
        </p:txBody>
      </p:sp>
      <p:sp>
        <p:nvSpPr>
          <p:cNvPr id="109571"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lvl="1"/>
            <a:endParaRPr lang="tr-TR" sz="3200" dirty="0" smtClean="0">
              <a:solidFill>
                <a:schemeClr val="bg2"/>
              </a:solidFill>
              <a:latin typeface="Arial Narrow" pitchFamily="34" charset="0"/>
            </a:endParaRPr>
          </a:p>
          <a:p>
            <a:pPr lvl="1"/>
            <a:r>
              <a:rPr lang="tr-TR" sz="3200" dirty="0" smtClean="0">
                <a:solidFill>
                  <a:schemeClr val="bg2"/>
                </a:solidFill>
                <a:latin typeface="Arial Narrow" pitchFamily="34" charset="0"/>
              </a:rPr>
              <a:t>Uygulama bölgesi tedaviden 24-48 saat önce </a:t>
            </a:r>
            <a:r>
              <a:rPr lang="tr-TR" sz="3200" dirty="0" err="1" smtClean="0">
                <a:solidFill>
                  <a:schemeClr val="bg2"/>
                </a:solidFill>
                <a:latin typeface="Arial Narrow" pitchFamily="34" charset="0"/>
              </a:rPr>
              <a:t>traş</a:t>
            </a:r>
            <a:r>
              <a:rPr lang="tr-TR" sz="3200" dirty="0" smtClean="0">
                <a:solidFill>
                  <a:schemeClr val="bg2"/>
                </a:solidFill>
                <a:latin typeface="Arial Narrow" pitchFamily="34" charset="0"/>
              </a:rPr>
              <a:t> edilmeli.</a:t>
            </a:r>
          </a:p>
          <a:p>
            <a:pPr lvl="1"/>
            <a:r>
              <a:rPr lang="tr-TR" sz="3200" dirty="0" smtClean="0">
                <a:solidFill>
                  <a:schemeClr val="bg2"/>
                </a:solidFill>
                <a:latin typeface="Arial Narrow" pitchFamily="34" charset="0"/>
              </a:rPr>
              <a:t>Hastanın reçete edilebilir kabarıklık ve anti-</a:t>
            </a:r>
            <a:r>
              <a:rPr lang="tr-TR" sz="3200" dirty="0" err="1" smtClean="0">
                <a:solidFill>
                  <a:schemeClr val="bg2"/>
                </a:solidFill>
                <a:latin typeface="Arial Narrow" pitchFamily="34" charset="0"/>
              </a:rPr>
              <a:t>viral</a:t>
            </a:r>
            <a:r>
              <a:rPr lang="tr-TR" sz="3200" dirty="0" smtClean="0">
                <a:solidFill>
                  <a:schemeClr val="bg2"/>
                </a:solidFill>
                <a:latin typeface="Arial Narrow" pitchFamily="34" charset="0"/>
              </a:rPr>
              <a:t> bir geçmişi varsa,</a:t>
            </a:r>
          </a:p>
          <a:p>
            <a:pPr lvl="1"/>
            <a:r>
              <a:rPr lang="tr-TR" sz="3200" dirty="0" err="1" smtClean="0">
                <a:solidFill>
                  <a:schemeClr val="bg2"/>
                </a:solidFill>
                <a:latin typeface="Arial Narrow" pitchFamily="34" charset="0"/>
              </a:rPr>
              <a:t>Pigmentasyon</a:t>
            </a:r>
            <a:r>
              <a:rPr lang="tr-TR" sz="3200" dirty="0" smtClean="0">
                <a:solidFill>
                  <a:schemeClr val="bg2"/>
                </a:solidFill>
                <a:latin typeface="Arial Narrow" pitchFamily="34" charset="0"/>
              </a:rPr>
              <a:t> konusunda risk varsa, </a:t>
            </a:r>
            <a:r>
              <a:rPr lang="tr-TR" sz="3200" dirty="0" err="1" smtClean="0">
                <a:solidFill>
                  <a:schemeClr val="bg2"/>
                </a:solidFill>
                <a:latin typeface="Arial Narrow" pitchFamily="34" charset="0"/>
              </a:rPr>
              <a:t>profilaktik</a:t>
            </a:r>
            <a:r>
              <a:rPr lang="tr-TR" sz="3200" dirty="0" smtClean="0">
                <a:solidFill>
                  <a:schemeClr val="bg2"/>
                </a:solidFill>
                <a:latin typeface="Arial Narrow" pitchFamily="34" charset="0"/>
              </a:rPr>
              <a:t> bir ağartma kremi tedaviden önceki haftalarda  kullanılabilir.</a:t>
            </a:r>
          </a:p>
          <a:p>
            <a:pPr>
              <a:buNone/>
            </a:pPr>
            <a:endParaRPr lang="en-US" sz="3600" dirty="0" smtClean="0">
              <a:solidFill>
                <a:schemeClr val="bg2"/>
              </a:solidFill>
              <a:latin typeface="Arial Narrow" pitchFamily="34" charset="0"/>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685</TotalTime>
  <Words>1683</Words>
  <Application>Microsoft Office PowerPoint</Application>
  <PresentationFormat>Ekran Gösterisi (4:3)</PresentationFormat>
  <Paragraphs>459</Paragraphs>
  <Slides>42</Slides>
  <Notes>4</Notes>
  <HiddenSlides>0</HiddenSlides>
  <MMClips>0</MMClips>
  <ScaleCrop>false</ScaleCrop>
  <HeadingPairs>
    <vt:vector size="4" baseType="variant">
      <vt:variant>
        <vt:lpstr>Tema</vt:lpstr>
      </vt:variant>
      <vt:variant>
        <vt:i4>1</vt:i4>
      </vt:variant>
      <vt:variant>
        <vt:lpstr>Slayt Başlıkları</vt:lpstr>
      </vt:variant>
      <vt:variant>
        <vt:i4>42</vt:i4>
      </vt:variant>
    </vt:vector>
  </HeadingPairs>
  <TitlesOfParts>
    <vt:vector size="43" baseType="lpstr">
      <vt:lpstr>Default Design</vt:lpstr>
      <vt:lpstr>Slayt 1</vt:lpstr>
      <vt:lpstr>GentleYAG</vt:lpstr>
      <vt:lpstr>Slayt 3</vt:lpstr>
      <vt:lpstr>GentleYAG – 1064nm</vt:lpstr>
      <vt:lpstr>Laser Epilasyon </vt:lpstr>
      <vt:lpstr>GentleYAG – 1064nm</vt:lpstr>
      <vt:lpstr>Laser Epilasyon</vt:lpstr>
      <vt:lpstr>Nasıl Etkiler?</vt:lpstr>
      <vt:lpstr> Tedavi Öncesi</vt:lpstr>
      <vt:lpstr> Tedavi Boyunca</vt:lpstr>
      <vt:lpstr>Tedavi Aralığı</vt:lpstr>
      <vt:lpstr> Tedavi Sonrası</vt:lpstr>
      <vt:lpstr>Tedavi Tekniği </vt:lpstr>
      <vt:lpstr> Komplikasyonlar</vt:lpstr>
      <vt:lpstr>Son Olarak</vt:lpstr>
      <vt:lpstr> Klinik Sonuçlar</vt:lpstr>
      <vt:lpstr>Nasıl Tedavi Edilir?</vt:lpstr>
      <vt:lpstr>Slayt 18</vt:lpstr>
      <vt:lpstr>Tüy Folikülü Yaşam Siklusu</vt:lpstr>
      <vt:lpstr>Slayt 20</vt:lpstr>
      <vt:lpstr>Tüy Büyüme Bilgisi </vt:lpstr>
      <vt:lpstr>Slayt 22</vt:lpstr>
      <vt:lpstr>Vasküler Lezyon &amp; Lineer Telenjiektazi</vt:lpstr>
      <vt:lpstr>GentleYAG ne yapar?</vt:lpstr>
      <vt:lpstr>Bacak Telenjiektezileri ve Varisler</vt:lpstr>
      <vt:lpstr>Özel Önlemler</vt:lpstr>
      <vt:lpstr>Tedavi Öncesi</vt:lpstr>
      <vt:lpstr>1064nm</vt:lpstr>
      <vt:lpstr>Tedavi Sonrası</vt:lpstr>
      <vt:lpstr>Slayt 30</vt:lpstr>
      <vt:lpstr>Slayt 31</vt:lpstr>
      <vt:lpstr>Slayt 32</vt:lpstr>
      <vt:lpstr>Kırışıklık Giderme &amp; Cilt Gençleştirme</vt:lpstr>
      <vt:lpstr>Nasıl Çalışır?</vt:lpstr>
      <vt:lpstr> Cilt Sıkılaştırma İçin 3 Teknik Vardır </vt:lpstr>
      <vt:lpstr>Slayt 36</vt:lpstr>
      <vt:lpstr> Sonuç Olarak?</vt:lpstr>
      <vt:lpstr>DCD Soğutma Sistemi</vt:lpstr>
      <vt:lpstr>Slayt 39</vt:lpstr>
      <vt:lpstr> İlave Yorumlar</vt:lpstr>
      <vt:lpstr>Slayt 41</vt:lpstr>
      <vt:lpstr>Teşekkürler</vt:lpstr>
    </vt:vector>
  </TitlesOfParts>
  <Company>Cramer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Authorized User</dc:creator>
  <cp:lastModifiedBy>İNNOVA MEDİKAL 1</cp:lastModifiedBy>
  <cp:revision>64</cp:revision>
  <dcterms:created xsi:type="dcterms:W3CDTF">2009-12-21T19:35:57Z</dcterms:created>
  <dcterms:modified xsi:type="dcterms:W3CDTF">2011-05-31T14:04:22Z</dcterms:modified>
</cp:coreProperties>
</file>